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76" r:id="rId3"/>
    <p:sldId id="294" r:id="rId4"/>
    <p:sldId id="280" r:id="rId5"/>
    <p:sldId id="293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7" r:id="rId18"/>
    <p:sldId id="306" r:id="rId19"/>
    <p:sldId id="308" r:id="rId20"/>
    <p:sldId id="309" r:id="rId21"/>
    <p:sldId id="310" r:id="rId22"/>
    <p:sldId id="292" r:id="rId23"/>
  </p:sldIdLst>
  <p:sldSz cx="9144000" cy="6858000" type="screen4x3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2873" autoAdjust="0"/>
  </p:normalViewPr>
  <p:slideViewPr>
    <p:cSldViewPr snapToGrid="0">
      <p:cViewPr varScale="1">
        <p:scale>
          <a:sx n="56" d="100"/>
          <a:sy n="56" d="100"/>
        </p:scale>
        <p:origin x="17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04EADFD-55CB-40D0-8464-58CA83FA48AE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16026EC-CD1E-4DDD-AA53-16630BC772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130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317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031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509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1759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58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752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413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1595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5184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2483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66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3695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2275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650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ចំនួនអ្នកចូលរួមសុទ្ធ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ចំនួនថ្ងៃធ្វើសកម្មភាព ដោយមិនគិតថ្ងៃចេញដំណើរ និងត្រឡប់មកវិញ និង​មិនត្រូវលើសពី ៨ថ្ងៃ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ឯកសារ និងសម្ភារៈ ត្រូវកំណត់យ៉ាងច្រើន ៤០០០០៛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ទីកន្លែងធ្វើសិក្ខាសាលា</a:t>
            </a:r>
            <a:endParaRPr lang="en-US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km-KH" dirty="0"/>
              <a:t>- យ៉ាងច្រើនបំផុត ៤០០០០ សម្រាប់ ប្រើប្រាស់កន្លែងរដ្ឋ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km-KH" dirty="0"/>
              <a:t>- យ៉ាងច្រើនបំផុត ៦០០០០ សម្រាប់ក្រៅពីកន្លែងរដ្ឋ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284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m-KH" dirty="0"/>
              <a:t>យកតែថ្លៃសំបុត្ររថយន្ដ/ការណូតសុទ្ធ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25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645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31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77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2917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8AA50-9F6B-4111-837B-E68E0E4806A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44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607B-53BD-48D9-9A9D-3DFAB6E976F7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2155-3CA2-4922-8240-492227A93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570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607B-53BD-48D9-9A9D-3DFAB6E976F7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2155-3CA2-4922-8240-492227A93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326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607B-53BD-48D9-9A9D-3DFAB6E976F7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2155-3CA2-4922-8240-492227A93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087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607B-53BD-48D9-9A9D-3DFAB6E976F7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2155-3CA2-4922-8240-492227A93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244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607B-53BD-48D9-9A9D-3DFAB6E976F7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2155-3CA2-4922-8240-492227A93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120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607B-53BD-48D9-9A9D-3DFAB6E976F7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2155-3CA2-4922-8240-492227A93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66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607B-53BD-48D9-9A9D-3DFAB6E976F7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2155-3CA2-4922-8240-492227A93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8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607B-53BD-48D9-9A9D-3DFAB6E976F7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2155-3CA2-4922-8240-492227A93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287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607B-53BD-48D9-9A9D-3DFAB6E976F7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2155-3CA2-4922-8240-492227A93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8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607B-53BD-48D9-9A9D-3DFAB6E976F7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2155-3CA2-4922-8240-492227A93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91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4607B-53BD-48D9-9A9D-3DFAB6E976F7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52155-3CA2-4922-8240-492227A93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68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4607B-53BD-48D9-9A9D-3DFAB6E976F7}" type="datetimeFigureOut">
              <a:rPr lang="en-US" smtClean="0"/>
              <a:t>27/Jun/2018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52155-3CA2-4922-8240-492227A932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737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00D47-9C29-48E5-84C9-4C10E04DA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548" y="3350576"/>
            <a:ext cx="7772400" cy="242587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km-KH" sz="2400" dirty="0">
                <a:solidFill>
                  <a:srgbClr val="0000CC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បទបង្ហញ</a:t>
            </a:r>
            <a:br>
              <a:rPr lang="km-KH" sz="2400" dirty="0">
                <a:solidFill>
                  <a:srgbClr val="0000CC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</a:br>
            <a:r>
              <a:rPr lang="km-KH" sz="2400" dirty="0">
                <a:solidFill>
                  <a:srgbClr val="0000CC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ស្ដីពី</a:t>
            </a:r>
            <a:br>
              <a:rPr lang="km-KH" sz="2400" dirty="0">
                <a:solidFill>
                  <a:srgbClr val="0000CC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</a:br>
            <a:r>
              <a:rPr lang="km-KH" sz="2400" dirty="0">
                <a:solidFill>
                  <a:srgbClr val="0000CC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ប្រព័ន្ធគ្រោងសិក្ខាសាលា វគ្គបណ្ដុះបណ្ដាល បេសកកម្ម និងអាហារូបករណ៍ </a:t>
            </a:r>
            <a:br>
              <a:rPr lang="km-KH" sz="2400" dirty="0">
                <a:solidFill>
                  <a:srgbClr val="0000CC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</a:br>
            <a:r>
              <a:rPr lang="km-KH" sz="2400" dirty="0">
                <a:solidFill>
                  <a:srgbClr val="0000CC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សម្រាប់មន្ទីរអប់រំ យុវជន និងកីឡា រាជធានី ខេត្ត</a:t>
            </a:r>
            <a:endParaRPr lang="en-US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482D1C-24D0-42FB-BC2D-BA8C29CC2BC3}"/>
              </a:ext>
            </a:extLst>
          </p:cNvPr>
          <p:cNvSpPr/>
          <p:nvPr/>
        </p:nvSpPr>
        <p:spPr>
          <a:xfrm>
            <a:off x="5199407" y="213631"/>
            <a:ext cx="3596181" cy="1812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0" indent="-3657600" algn="ctr">
              <a:lnSpc>
                <a:spcPct val="150000"/>
              </a:lnSpc>
              <a:spcAft>
                <a:spcPts val="0"/>
              </a:spcAft>
            </a:pPr>
            <a:r>
              <a:rPr lang="km-KH" dirty="0">
                <a:solidFill>
                  <a:srgbClr val="0000CC"/>
                </a:solidFill>
                <a:latin typeface="Calibri" panose="020F0502020204030204" pitchFamily="34" charset="0"/>
                <a:ea typeface="Calibri" panose="020F0502020204030204" pitchFamily="34" charset="0"/>
                <a:cs typeface="Khmer OS Muol Light" panose="02000500000000020004" pitchFamily="2" charset="0"/>
              </a:rPr>
              <a:t>ព្រះរាជាណាចក្រកម្ពុជា</a:t>
            </a:r>
            <a:endParaRPr lang="en-US" sz="1600" dirty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km-KH" dirty="0">
                <a:solidFill>
                  <a:srgbClr val="0000CC"/>
                </a:solidFill>
                <a:latin typeface="Calibri" panose="020F0502020204030204" pitchFamily="34" charset="0"/>
                <a:ea typeface="Calibri" panose="020F0502020204030204" pitchFamily="34" charset="0"/>
                <a:cs typeface="Khmer OS Muol Light" panose="02000500000000020004" pitchFamily="2" charset="0"/>
              </a:rPr>
              <a:t>ជាតិ សាសនា ព្រះមហាក្សត្រ</a:t>
            </a:r>
            <a:endParaRPr lang="en-US" dirty="0">
              <a:solidFill>
                <a:srgbClr val="0000CC"/>
              </a:solidFill>
              <a:latin typeface="Calibri" panose="020F0502020204030204" pitchFamily="34" charset="0"/>
              <a:ea typeface="Calibri" panose="020F0502020204030204" pitchFamily="34" charset="0"/>
              <a:cs typeface="Khmer OS Muol Light" panose="02000500000000020004" pitchFamily="2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5400" dirty="0">
                <a:solidFill>
                  <a:srgbClr val="0000CC"/>
                </a:solidFill>
                <a:effectLst/>
                <a:latin typeface="Tacteing" pitchFamily="2" charset="0"/>
                <a:ea typeface="Calibri" panose="020F0502020204030204" pitchFamily="34" charset="0"/>
                <a:cs typeface="Khmer OS Muol Light" panose="02000500000000020004" pitchFamily="2" charset="0"/>
              </a:rPr>
              <a:t>3</a:t>
            </a:r>
            <a:endParaRPr lang="en-US" sz="5400" dirty="0">
              <a:solidFill>
                <a:srgbClr val="0000CC"/>
              </a:solidFill>
              <a:effectLst/>
              <a:latin typeface="Tacteing" pitchFamily="2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2388FE-BC85-4C07-BEF5-7642BDF8FC10}"/>
              </a:ext>
            </a:extLst>
          </p:cNvPr>
          <p:cNvSpPr/>
          <p:nvPr/>
        </p:nvSpPr>
        <p:spPr>
          <a:xfrm>
            <a:off x="416652" y="2297471"/>
            <a:ext cx="312363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1600" dirty="0">
                <a:solidFill>
                  <a:srgbClr val="0000CC"/>
                </a:solidFill>
                <a:latin typeface="Khmer OS Muol Light" panose="02000500000000020004" pitchFamily="2" charset="0"/>
                <a:ea typeface="Calibri" panose="020F0502020204030204" pitchFamily="34" charset="0"/>
                <a:cs typeface="Khmer OS Muol Light" panose="02000500000000020004" pitchFamily="2" charset="0"/>
              </a:rPr>
              <a:t>ក្រសួងអប់រំ យុវជន និងកីឡា</a:t>
            </a:r>
            <a:r>
              <a:rPr lang="km-KH" sz="1600" dirty="0">
                <a:solidFill>
                  <a:srgbClr val="0000CC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នាយកដ្ឋាន ហិរញ្ញវត្ថុ</a:t>
            </a:r>
            <a:endParaRPr lang="en-US" sz="1600" dirty="0">
              <a:solidFill>
                <a:srgbClr val="0000CC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B02639-4357-4A9D-8A6D-3014CF6EA4F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587" y="743019"/>
            <a:ext cx="1136375" cy="153315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DC756C5-074A-4AF8-965D-D0810BDAC1D0}"/>
              </a:ext>
            </a:extLst>
          </p:cNvPr>
          <p:cNvSpPr/>
          <p:nvPr/>
        </p:nvSpPr>
        <p:spPr>
          <a:xfrm>
            <a:off x="0" y="6000750"/>
            <a:ext cx="9144000" cy="827270"/>
          </a:xfrm>
          <a:prstGeom prst="rect">
            <a:avLst/>
          </a:prstGeom>
          <a:gradFill flip="none" rotWithShape="1">
            <a:gsLst>
              <a:gs pos="0">
                <a:srgbClr val="0000CC">
                  <a:shade val="30000"/>
                  <a:satMod val="115000"/>
                </a:srgbClr>
              </a:gs>
              <a:gs pos="50000">
                <a:srgbClr val="0000CC">
                  <a:shade val="67500"/>
                  <a:satMod val="115000"/>
                </a:srgbClr>
              </a:gs>
              <a:gs pos="100000">
                <a:srgbClr val="0000CC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AA2A78-9D46-4CB0-8A10-BAA01536E970}"/>
              </a:ext>
            </a:extLst>
          </p:cNvPr>
          <p:cNvSpPr/>
          <p:nvPr/>
        </p:nvSpPr>
        <p:spPr>
          <a:xfrm>
            <a:off x="221228" y="6184713"/>
            <a:ext cx="8760542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dirty="0">
                <a:solidFill>
                  <a:schemeClr val="bg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សាកលវិទ្យាល័យស្វាយរៀង ថ្ងៃទី ២៧</a:t>
            </a:r>
            <a:r>
              <a:rPr lang="en-US" dirty="0">
                <a:solidFill>
                  <a:schemeClr val="bg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-</a:t>
            </a:r>
            <a:r>
              <a:rPr lang="km-KH" dirty="0">
                <a:solidFill>
                  <a:schemeClr val="bg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២៩ ខែ មិថុនា ឆ្នាំ ២០១៨</a:t>
            </a:r>
            <a:endParaRPr lang="en-US" dirty="0">
              <a:solidFill>
                <a:schemeClr val="bg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54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40A5C7-7F79-40B1-AD48-7E62BEB299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4" y="1118936"/>
            <a:ext cx="8409441" cy="499310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២. ការគ្រោងថវិកាវគ្គបណ្ដុះបណ្ដាល 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10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BF0B523-AB9D-4C01-AA73-871F244D497E}"/>
              </a:ext>
            </a:extLst>
          </p:cNvPr>
          <p:cNvGrpSpPr/>
          <p:nvPr/>
        </p:nvGrpSpPr>
        <p:grpSpPr>
          <a:xfrm>
            <a:off x="1640309" y="633903"/>
            <a:ext cx="5482389" cy="1288143"/>
            <a:chOff x="2362199" y="1740807"/>
            <a:chExt cx="5482389" cy="128814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412EF50-8DBA-4076-9626-DF72AA8336D8}"/>
                </a:ext>
              </a:extLst>
            </p:cNvPr>
            <p:cNvSpPr/>
            <p:nvPr/>
          </p:nvSpPr>
          <p:spPr>
            <a:xfrm>
              <a:off x="2362199" y="2609850"/>
              <a:ext cx="5482389" cy="4191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EF9134-BC58-48C7-8A0D-EE5C2417A1AE}"/>
                </a:ext>
              </a:extLst>
            </p:cNvPr>
            <p:cNvSpPr txBox="1"/>
            <p:nvPr/>
          </p:nvSpPr>
          <p:spPr>
            <a:xfrm>
              <a:off x="2385786" y="1740807"/>
              <a:ext cx="2724150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បំពេញឈ្មោះវគ្គសិក្ខាសាលា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51A40B9-0D2B-4512-ABB3-499D9093DDD5}"/>
                </a:ext>
              </a:extLst>
            </p:cNvPr>
            <p:cNvCxnSpPr/>
            <p:nvPr/>
          </p:nvCxnSpPr>
          <p:spPr>
            <a:xfrm flipH="1">
              <a:off x="2656114" y="2249714"/>
              <a:ext cx="174172" cy="478972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8072B32-FEBF-4BF0-9EC8-5EA507AF8104}"/>
              </a:ext>
            </a:extLst>
          </p:cNvPr>
          <p:cNvGrpSpPr/>
          <p:nvPr/>
        </p:nvGrpSpPr>
        <p:grpSpPr>
          <a:xfrm>
            <a:off x="1637193" y="2133027"/>
            <a:ext cx="6626917" cy="473206"/>
            <a:chOff x="2380343" y="3232311"/>
            <a:chExt cx="6626917" cy="473206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95D1753-5D2B-43CA-B242-931B4566F1A7}"/>
                </a:ext>
              </a:extLst>
            </p:cNvPr>
            <p:cNvSpPr/>
            <p:nvPr/>
          </p:nvSpPr>
          <p:spPr>
            <a:xfrm>
              <a:off x="2380343" y="3339564"/>
              <a:ext cx="3282520" cy="33255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D118DD9-5DB3-4687-9631-D276D7B26768}"/>
                </a:ext>
              </a:extLst>
            </p:cNvPr>
            <p:cNvSpPr txBox="1"/>
            <p:nvPr/>
          </p:nvSpPr>
          <p:spPr>
            <a:xfrm>
              <a:off x="6450932" y="3232311"/>
              <a:ext cx="2556328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ជ្រើសរើសប្រភេទចំណាយ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A16701D5-62D1-4721-BC7B-620674509134}"/>
                </a:ext>
              </a:extLst>
            </p:cNvPr>
            <p:cNvCxnSpPr>
              <a:cxnSpLocks/>
              <a:stCxn id="18" idx="1"/>
              <a:endCxn id="17" idx="3"/>
            </p:cNvCxnSpPr>
            <p:nvPr/>
          </p:nvCxnSpPr>
          <p:spPr>
            <a:xfrm flipH="1">
              <a:off x="5662863" y="3468914"/>
              <a:ext cx="788069" cy="36925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37319E2-B560-4428-8B77-A0FA775FF51F}"/>
              </a:ext>
            </a:extLst>
          </p:cNvPr>
          <p:cNvGrpSpPr/>
          <p:nvPr/>
        </p:nvGrpSpPr>
        <p:grpSpPr>
          <a:xfrm>
            <a:off x="2702813" y="2552224"/>
            <a:ext cx="2844800" cy="512375"/>
            <a:chOff x="130628" y="3265714"/>
            <a:chExt cx="2844800" cy="51237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E08A109-55BE-4C03-95F5-8016CBB58856}"/>
                </a:ext>
              </a:extLst>
            </p:cNvPr>
            <p:cNvSpPr/>
            <p:nvPr/>
          </p:nvSpPr>
          <p:spPr>
            <a:xfrm>
              <a:off x="2380343" y="3265714"/>
              <a:ext cx="595085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8B8939B-82B6-4408-932B-E993FFA02BA7}"/>
                </a:ext>
              </a:extLst>
            </p:cNvPr>
            <p:cNvSpPr txBox="1"/>
            <p:nvPr/>
          </p:nvSpPr>
          <p:spPr>
            <a:xfrm>
              <a:off x="130628" y="3304883"/>
              <a:ext cx="1698172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ចំនួនអ្នកចូលរួម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99B19883-DE5D-4D1A-BB84-9A0820409BAE}"/>
                </a:ext>
              </a:extLst>
            </p:cNvPr>
            <p:cNvCxnSpPr>
              <a:cxnSpLocks/>
              <a:endCxn id="25" idx="1"/>
            </p:cNvCxnSpPr>
            <p:nvPr/>
          </p:nvCxnSpPr>
          <p:spPr>
            <a:xfrm>
              <a:off x="1857828" y="3468914"/>
              <a:ext cx="522515" cy="0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6D33737-36B8-4FA0-AFAE-CD833BD7D7D7}"/>
              </a:ext>
            </a:extLst>
          </p:cNvPr>
          <p:cNvGrpSpPr/>
          <p:nvPr/>
        </p:nvGrpSpPr>
        <p:grpSpPr>
          <a:xfrm>
            <a:off x="5630345" y="2590687"/>
            <a:ext cx="2656114" cy="526890"/>
            <a:chOff x="2380343" y="3265714"/>
            <a:chExt cx="2656114" cy="52689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F4749-5090-4C54-B08D-941EDE8FA6FB}"/>
                </a:ext>
              </a:extLst>
            </p:cNvPr>
            <p:cNvSpPr/>
            <p:nvPr/>
          </p:nvSpPr>
          <p:spPr>
            <a:xfrm>
              <a:off x="2380343" y="3265714"/>
              <a:ext cx="595085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299704C-0AB6-4B6F-A2FD-0F207758B01B}"/>
                </a:ext>
              </a:extLst>
            </p:cNvPr>
            <p:cNvSpPr txBox="1"/>
            <p:nvPr/>
          </p:nvSpPr>
          <p:spPr>
            <a:xfrm>
              <a:off x="3338285" y="3319398"/>
              <a:ext cx="1698172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ចំនួនថ្ងៃ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5182407B-5B14-4E0A-936C-0C4E6A5206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89944" y="3512457"/>
              <a:ext cx="297541" cy="0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72C4AD9-FE14-46B9-8A92-CCD5628170AD}"/>
              </a:ext>
            </a:extLst>
          </p:cNvPr>
          <p:cNvGrpSpPr/>
          <p:nvPr/>
        </p:nvGrpSpPr>
        <p:grpSpPr>
          <a:xfrm>
            <a:off x="3134265" y="3301179"/>
            <a:ext cx="3947886" cy="512375"/>
            <a:chOff x="-805545" y="3265714"/>
            <a:chExt cx="3947886" cy="512375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98FC77D-22E2-4FA3-B55F-D7AA99CEF79B}"/>
                </a:ext>
              </a:extLst>
            </p:cNvPr>
            <p:cNvSpPr/>
            <p:nvPr/>
          </p:nvSpPr>
          <p:spPr>
            <a:xfrm>
              <a:off x="2380343" y="3265714"/>
              <a:ext cx="761998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268B1E3-E11F-4C28-B942-AC7B1DA7D8A5}"/>
                </a:ext>
              </a:extLst>
            </p:cNvPr>
            <p:cNvSpPr txBox="1"/>
            <p:nvPr/>
          </p:nvSpPr>
          <p:spPr>
            <a:xfrm>
              <a:off x="-805545" y="3304883"/>
              <a:ext cx="2634345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តម្លៃឯកសារ និង សម្ភារៈ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4F57374D-3EB5-4255-A592-90425648A10D}"/>
                </a:ext>
              </a:extLst>
            </p:cNvPr>
            <p:cNvCxnSpPr>
              <a:cxnSpLocks/>
              <a:endCxn id="44" idx="1"/>
            </p:cNvCxnSpPr>
            <p:nvPr/>
          </p:nvCxnSpPr>
          <p:spPr>
            <a:xfrm>
              <a:off x="1857828" y="3468914"/>
              <a:ext cx="522515" cy="0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680FAD3-A4E9-4902-8D01-4D6C67B11953}"/>
              </a:ext>
            </a:extLst>
          </p:cNvPr>
          <p:cNvGrpSpPr/>
          <p:nvPr/>
        </p:nvGrpSpPr>
        <p:grpSpPr>
          <a:xfrm>
            <a:off x="53858" y="3311758"/>
            <a:ext cx="4845802" cy="1057022"/>
            <a:chOff x="21772" y="2622711"/>
            <a:chExt cx="4845802" cy="1057022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B6A5CDB-3198-44A6-AC53-B3DC4023B3CF}"/>
                </a:ext>
              </a:extLst>
            </p:cNvPr>
            <p:cNvSpPr/>
            <p:nvPr/>
          </p:nvSpPr>
          <p:spPr>
            <a:xfrm>
              <a:off x="1597391" y="3349552"/>
              <a:ext cx="3270183" cy="33018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785EEFB-3086-4CD8-80FB-45F1DFD525EB}"/>
                </a:ext>
              </a:extLst>
            </p:cNvPr>
            <p:cNvSpPr txBox="1"/>
            <p:nvPr/>
          </p:nvSpPr>
          <p:spPr>
            <a:xfrm>
              <a:off x="21772" y="2622711"/>
              <a:ext cx="2634345" cy="4308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sz="16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ជ្រើសរើសទីតាំងសិក្ខាសាលា</a:t>
              </a:r>
              <a:endParaRPr lang="en-US" sz="16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F1B9FD6B-DAAE-4662-B386-87F1D5418425}"/>
                </a:ext>
              </a:extLst>
            </p:cNvPr>
            <p:cNvCxnSpPr>
              <a:cxnSpLocks/>
            </p:cNvCxnSpPr>
            <p:nvPr/>
          </p:nvCxnSpPr>
          <p:spPr>
            <a:xfrm>
              <a:off x="2206169" y="3062516"/>
              <a:ext cx="174174" cy="333828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2E816FD-E848-4D10-9D00-BEBC1B5440B6}"/>
              </a:ext>
            </a:extLst>
          </p:cNvPr>
          <p:cNvGrpSpPr/>
          <p:nvPr/>
        </p:nvGrpSpPr>
        <p:grpSpPr>
          <a:xfrm>
            <a:off x="6316828" y="3997521"/>
            <a:ext cx="2772228" cy="942389"/>
            <a:chOff x="2380343" y="3265714"/>
            <a:chExt cx="2772228" cy="942389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C7F1122-7150-442F-8B26-A874C714821E}"/>
                </a:ext>
              </a:extLst>
            </p:cNvPr>
            <p:cNvSpPr/>
            <p:nvPr/>
          </p:nvSpPr>
          <p:spPr>
            <a:xfrm>
              <a:off x="2380343" y="3265714"/>
              <a:ext cx="769257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360C7AA-0711-4DBE-A5B7-6244423EC2D0}"/>
                </a:ext>
              </a:extLst>
            </p:cNvPr>
            <p:cNvSpPr txBox="1"/>
            <p:nvPr/>
          </p:nvSpPr>
          <p:spPr>
            <a:xfrm>
              <a:off x="3338285" y="3319398"/>
              <a:ext cx="1814286" cy="88870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តម្លៃទីតាំង និង​​អាហារសម្រន់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3099FA11-1AE9-41C2-8969-D6053A99E2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89944" y="3512457"/>
              <a:ext cx="297541" cy="0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016413A-9FBE-420F-9D50-51773D00C2AA}"/>
              </a:ext>
            </a:extLst>
          </p:cNvPr>
          <p:cNvGrpSpPr/>
          <p:nvPr/>
        </p:nvGrpSpPr>
        <p:grpSpPr>
          <a:xfrm>
            <a:off x="2746734" y="4359213"/>
            <a:ext cx="2844800" cy="512375"/>
            <a:chOff x="130628" y="3265714"/>
            <a:chExt cx="2844800" cy="512375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6A084A0-B664-4EAE-9221-297CB8E64415}"/>
                </a:ext>
              </a:extLst>
            </p:cNvPr>
            <p:cNvSpPr/>
            <p:nvPr/>
          </p:nvSpPr>
          <p:spPr>
            <a:xfrm>
              <a:off x="2334889" y="3265714"/>
              <a:ext cx="640539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3DD3282-880F-41EC-9448-E42D96BC186E}"/>
                </a:ext>
              </a:extLst>
            </p:cNvPr>
            <p:cNvSpPr txBox="1"/>
            <p:nvPr/>
          </p:nvSpPr>
          <p:spPr>
            <a:xfrm>
              <a:off x="130628" y="3304883"/>
              <a:ext cx="1698172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ចំនួនគ្រូឧទ្ទេស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8347EFD7-53F6-4D2D-B773-694E4865CA76}"/>
                </a:ext>
              </a:extLst>
            </p:cNvPr>
            <p:cNvCxnSpPr>
              <a:cxnSpLocks/>
              <a:endCxn id="59" idx="1"/>
            </p:cNvCxnSpPr>
            <p:nvPr/>
          </p:nvCxnSpPr>
          <p:spPr>
            <a:xfrm>
              <a:off x="1857828" y="3468914"/>
              <a:ext cx="477061" cy="0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7645A85-AE24-423E-9B49-33288CC7E3AC}"/>
              </a:ext>
            </a:extLst>
          </p:cNvPr>
          <p:cNvGrpSpPr/>
          <p:nvPr/>
        </p:nvGrpSpPr>
        <p:grpSpPr>
          <a:xfrm>
            <a:off x="5634715" y="4367196"/>
            <a:ext cx="2728684" cy="1180033"/>
            <a:chOff x="2380343" y="3265714"/>
            <a:chExt cx="2728684" cy="1180033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E71E210-D384-44BA-B20D-17A61C61A803}"/>
                </a:ext>
              </a:extLst>
            </p:cNvPr>
            <p:cNvSpPr/>
            <p:nvPr/>
          </p:nvSpPr>
          <p:spPr>
            <a:xfrm>
              <a:off x="2380343" y="3265714"/>
              <a:ext cx="595085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268545E-9346-48B6-B7F1-4A9DA64E73C2}"/>
                </a:ext>
              </a:extLst>
            </p:cNvPr>
            <p:cNvSpPr txBox="1"/>
            <p:nvPr/>
          </p:nvSpPr>
          <p:spPr>
            <a:xfrm>
              <a:off x="2931885" y="3972541"/>
              <a:ext cx="2177142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ចំនួនម៉ោងឧទ្ទេស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C8DCF17A-06F4-42AE-BA59-663FA1DCB11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989945" y="3512457"/>
              <a:ext cx="217711" cy="391886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084CD0F-DC13-4CB3-8178-BF4FB04F8733}"/>
              </a:ext>
            </a:extLst>
          </p:cNvPr>
          <p:cNvGrpSpPr/>
          <p:nvPr/>
        </p:nvGrpSpPr>
        <p:grpSpPr>
          <a:xfrm>
            <a:off x="605021" y="4801763"/>
            <a:ext cx="4335952" cy="1049403"/>
            <a:chOff x="1284515" y="2622711"/>
            <a:chExt cx="4335952" cy="1049403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59593DB9-6BCB-4A59-860F-49298C97482E}"/>
                </a:ext>
              </a:extLst>
            </p:cNvPr>
            <p:cNvSpPr/>
            <p:nvPr/>
          </p:nvSpPr>
          <p:spPr>
            <a:xfrm>
              <a:off x="2306275" y="3265714"/>
              <a:ext cx="3314192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18CD959-7A35-40C4-94B0-EDB7ED0CF9E6}"/>
                </a:ext>
              </a:extLst>
            </p:cNvPr>
            <p:cNvSpPr txBox="1"/>
            <p:nvPr/>
          </p:nvSpPr>
          <p:spPr>
            <a:xfrm>
              <a:off x="1284515" y="2622711"/>
              <a:ext cx="1371602" cy="4308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sz="16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ជម្រើស ៥%</a:t>
              </a:r>
              <a:endParaRPr lang="en-US" sz="16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98A013A3-E95D-4382-86FA-703B74FD262D}"/>
                </a:ext>
              </a:extLst>
            </p:cNvPr>
            <p:cNvCxnSpPr>
              <a:cxnSpLocks/>
            </p:cNvCxnSpPr>
            <p:nvPr/>
          </p:nvCxnSpPr>
          <p:spPr>
            <a:xfrm>
              <a:off x="2206169" y="3062516"/>
              <a:ext cx="174174" cy="333828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3840581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២. ការគ្រោងថវិកាវគ្គបណ្ដុះបណ្ដាល 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11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068F3D-536E-42D8-8A88-4E8BFD1B33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96" y="1692484"/>
            <a:ext cx="8775290" cy="3038237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81F21DAB-CBF4-424A-BC72-7C93040BC5F6}"/>
              </a:ext>
            </a:extLst>
          </p:cNvPr>
          <p:cNvGrpSpPr/>
          <p:nvPr/>
        </p:nvGrpSpPr>
        <p:grpSpPr>
          <a:xfrm>
            <a:off x="928370" y="1312093"/>
            <a:ext cx="2151380" cy="995680"/>
            <a:chOff x="928370" y="1312093"/>
            <a:chExt cx="2151380" cy="99568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C056598-6A0E-44B6-9EB4-3B3E9855D943}"/>
                </a:ext>
              </a:extLst>
            </p:cNvPr>
            <p:cNvSpPr/>
            <p:nvPr/>
          </p:nvSpPr>
          <p:spPr>
            <a:xfrm>
              <a:off x="2679700" y="2098223"/>
              <a:ext cx="40005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A2161DF0-F0F9-4CEF-A210-9A89EFC6A354}"/>
                </a:ext>
              </a:extLst>
            </p:cNvPr>
            <p:cNvCxnSpPr>
              <a:cxnSpLocks/>
              <a:endCxn id="5" idx="0"/>
            </p:cNvCxnSpPr>
            <p:nvPr/>
          </p:nvCxnSpPr>
          <p:spPr>
            <a:xfrm>
              <a:off x="2692400" y="1596573"/>
              <a:ext cx="187325" cy="50165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C6C4927-860A-4BF4-BEFC-47AE18E6A864}"/>
                </a:ext>
              </a:extLst>
            </p:cNvPr>
            <p:cNvSpPr txBox="1"/>
            <p:nvPr/>
          </p:nvSpPr>
          <p:spPr>
            <a:xfrm>
              <a:off x="928370" y="1312093"/>
              <a:ext cx="17780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បំពេញចំនួនរថយន្ដធ្វើដំណើរ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2644B92-C32E-4D92-BCF0-ED41488C950D}"/>
              </a:ext>
            </a:extLst>
          </p:cNvPr>
          <p:cNvGrpSpPr/>
          <p:nvPr/>
        </p:nvGrpSpPr>
        <p:grpSpPr>
          <a:xfrm>
            <a:off x="3105150" y="1228273"/>
            <a:ext cx="1924050" cy="1079500"/>
            <a:chOff x="3105150" y="1228273"/>
            <a:chExt cx="1924050" cy="1079500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BA5722B-AD35-430B-8CCE-DB66E4199D41}"/>
                </a:ext>
              </a:extLst>
            </p:cNvPr>
            <p:cNvSpPr txBox="1"/>
            <p:nvPr/>
          </p:nvSpPr>
          <p:spPr>
            <a:xfrm>
              <a:off x="4038600" y="1228273"/>
              <a:ext cx="9906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ទិសដៅ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9AC62F87-669A-4813-A40A-66498208C62A}"/>
                </a:ext>
              </a:extLst>
            </p:cNvPr>
            <p:cNvCxnSpPr>
              <a:cxnSpLocks/>
              <a:stCxn id="53" idx="2"/>
            </p:cNvCxnSpPr>
            <p:nvPr/>
          </p:nvCxnSpPr>
          <p:spPr>
            <a:xfrm flipH="1">
              <a:off x="3879850" y="1489883"/>
              <a:ext cx="654050" cy="64009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B4B521D8-A4BF-4353-9410-D65A52A67906}"/>
                </a:ext>
              </a:extLst>
            </p:cNvPr>
            <p:cNvSpPr/>
            <p:nvPr/>
          </p:nvSpPr>
          <p:spPr>
            <a:xfrm>
              <a:off x="3105150" y="2098223"/>
              <a:ext cx="159385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421194F-C93A-45BF-8A13-D558E7A5415A}"/>
              </a:ext>
            </a:extLst>
          </p:cNvPr>
          <p:cNvGrpSpPr/>
          <p:nvPr/>
        </p:nvGrpSpPr>
        <p:grpSpPr>
          <a:xfrm>
            <a:off x="4724400" y="1215573"/>
            <a:ext cx="1784350" cy="1092200"/>
            <a:chOff x="4724400" y="1215573"/>
            <a:chExt cx="1784350" cy="1092200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B3379217-95D6-4AE7-894C-0567D8EDB0EA}"/>
                </a:ext>
              </a:extLst>
            </p:cNvPr>
            <p:cNvSpPr txBox="1"/>
            <p:nvPr/>
          </p:nvSpPr>
          <p:spPr>
            <a:xfrm>
              <a:off x="5518150" y="1215573"/>
              <a:ext cx="9906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ចម្ងាយផ្លូវ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CC776626-7932-42FA-A3A2-086AAECE39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7650" y="1489883"/>
              <a:ext cx="819150" cy="67819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6494145-EB57-473C-9516-5E50D08693A1}"/>
                </a:ext>
              </a:extLst>
            </p:cNvPr>
            <p:cNvSpPr/>
            <p:nvPr/>
          </p:nvSpPr>
          <p:spPr>
            <a:xfrm>
              <a:off x="4724400" y="2098223"/>
              <a:ext cx="73025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74F0B70-544C-4AA1-A203-3843A25E0DB9}"/>
              </a:ext>
            </a:extLst>
          </p:cNvPr>
          <p:cNvGrpSpPr/>
          <p:nvPr/>
        </p:nvGrpSpPr>
        <p:grpSpPr>
          <a:xfrm>
            <a:off x="1179830" y="2326823"/>
            <a:ext cx="1899920" cy="412740"/>
            <a:chOff x="1179830" y="2326823"/>
            <a:chExt cx="1899920" cy="412740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D0B05210-B38B-4FDB-9891-02F5205C77BA}"/>
                </a:ext>
              </a:extLst>
            </p:cNvPr>
            <p:cNvSpPr txBox="1"/>
            <p:nvPr/>
          </p:nvSpPr>
          <p:spPr>
            <a:xfrm>
              <a:off x="1179830" y="2477953"/>
              <a:ext cx="116713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ចំនួនអ្នកធ្វើដំណើរ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D6851DF4-83D6-4AAA-A2D5-67BA66A1D1D9}"/>
                </a:ext>
              </a:extLst>
            </p:cNvPr>
            <p:cNvSpPr/>
            <p:nvPr/>
          </p:nvSpPr>
          <p:spPr>
            <a:xfrm>
              <a:off x="2679700" y="2326823"/>
              <a:ext cx="40005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4D7F91FB-4274-4594-850F-C721D76939C7}"/>
                </a:ext>
              </a:extLst>
            </p:cNvPr>
            <p:cNvCxnSpPr>
              <a:cxnSpLocks/>
              <a:stCxn id="75" idx="3"/>
            </p:cNvCxnSpPr>
            <p:nvPr/>
          </p:nvCxnSpPr>
          <p:spPr>
            <a:xfrm flipV="1">
              <a:off x="2346960" y="2502084"/>
              <a:ext cx="296545" cy="1066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1A307EC-8857-4BBE-B04F-A4A8FF076208}"/>
              </a:ext>
            </a:extLst>
          </p:cNvPr>
          <p:cNvGrpSpPr/>
          <p:nvPr/>
        </p:nvGrpSpPr>
        <p:grpSpPr>
          <a:xfrm>
            <a:off x="3105150" y="2326823"/>
            <a:ext cx="2343150" cy="588000"/>
            <a:chOff x="3105150" y="2326823"/>
            <a:chExt cx="2343150" cy="588000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588FC46-30A3-4A91-A836-0B17A9A9AD8B}"/>
                </a:ext>
              </a:extLst>
            </p:cNvPr>
            <p:cNvSpPr txBox="1"/>
            <p:nvPr/>
          </p:nvSpPr>
          <p:spPr>
            <a:xfrm>
              <a:off x="4457700" y="2653213"/>
              <a:ext cx="9906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ទិសដៅ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28B8FE62-B36C-42B6-8B41-49552CE0979D}"/>
                </a:ext>
              </a:extLst>
            </p:cNvPr>
            <p:cNvCxnSpPr>
              <a:cxnSpLocks/>
              <a:stCxn id="78" idx="1"/>
            </p:cNvCxnSpPr>
            <p:nvPr/>
          </p:nvCxnSpPr>
          <p:spPr>
            <a:xfrm flipH="1" flipV="1">
              <a:off x="3931920" y="2450014"/>
              <a:ext cx="525780" cy="33400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39314543-08EA-4D83-A3DC-07749A5D645B}"/>
                </a:ext>
              </a:extLst>
            </p:cNvPr>
            <p:cNvSpPr/>
            <p:nvPr/>
          </p:nvSpPr>
          <p:spPr>
            <a:xfrm>
              <a:off x="3105150" y="2326823"/>
              <a:ext cx="159385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131A552-31DF-42D6-B26D-B3618DE3C7B1}"/>
              </a:ext>
            </a:extLst>
          </p:cNvPr>
          <p:cNvGrpSpPr/>
          <p:nvPr/>
        </p:nvGrpSpPr>
        <p:grpSpPr>
          <a:xfrm>
            <a:off x="6416040" y="2303963"/>
            <a:ext cx="1943100" cy="694680"/>
            <a:chOff x="6416040" y="2303963"/>
            <a:chExt cx="1943100" cy="694680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971D9D4D-792A-4211-AB39-5717AF4559EA}"/>
                </a:ext>
              </a:extLst>
            </p:cNvPr>
            <p:cNvSpPr/>
            <p:nvPr/>
          </p:nvSpPr>
          <p:spPr>
            <a:xfrm>
              <a:off x="6416040" y="2303963"/>
              <a:ext cx="154686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013E78E-67F8-4B71-8221-2B6359E3E9B2}"/>
                </a:ext>
              </a:extLst>
            </p:cNvPr>
            <p:cNvSpPr txBox="1"/>
            <p:nvPr/>
          </p:nvSpPr>
          <p:spPr>
            <a:xfrm>
              <a:off x="6446520" y="2737033"/>
              <a:ext cx="191262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តម្លៃសំបុត្រ (គិតទៅមក)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500B5088-5614-42CC-B0F7-8508E2D596C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43700" y="2472873"/>
              <a:ext cx="152400" cy="28066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B28618E9-C3C8-4234-81B4-A54DC7B23F77}"/>
              </a:ext>
            </a:extLst>
          </p:cNvPr>
          <p:cNvSpPr/>
          <p:nvPr/>
        </p:nvSpPr>
        <p:spPr>
          <a:xfrm>
            <a:off x="195580" y="2730683"/>
            <a:ext cx="3279140" cy="2030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5CD3E0D1-7D47-4C4C-9D27-B4723CC223AC}"/>
              </a:ext>
            </a:extLst>
          </p:cNvPr>
          <p:cNvGrpSpPr/>
          <p:nvPr/>
        </p:nvGrpSpPr>
        <p:grpSpPr>
          <a:xfrm>
            <a:off x="2673674" y="3340282"/>
            <a:ext cx="2802093" cy="1700521"/>
            <a:chOff x="2661447" y="3317422"/>
            <a:chExt cx="2802093" cy="1700521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41543DA-5A4D-4484-B3B7-A1B52419AD71}"/>
                </a:ext>
              </a:extLst>
            </p:cNvPr>
            <p:cNvSpPr/>
            <p:nvPr/>
          </p:nvSpPr>
          <p:spPr>
            <a:xfrm>
              <a:off x="2661447" y="3317422"/>
              <a:ext cx="400050" cy="120885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3725215C-C447-4EE3-99C3-A4A62AE0334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55620" y="4499793"/>
              <a:ext cx="152400" cy="28066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B83FCF83-E991-4EDA-AB48-03AE0B7161A8}"/>
                </a:ext>
              </a:extLst>
            </p:cNvPr>
            <p:cNvSpPr txBox="1"/>
            <p:nvPr/>
          </p:nvSpPr>
          <p:spPr>
            <a:xfrm>
              <a:off x="3223260" y="4756333"/>
              <a:ext cx="224028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បំពេញចំនួនមន្ដ្រីតាម​មុខតំណែង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911011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២. ការគ្រោងថវិកាវគ្គបណ្ដុះបណ្ដាល 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12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BC6A5B5-3C4D-4810-B2A5-37B1E3B2DB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64" y="2238256"/>
            <a:ext cx="7859222" cy="1695687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7444D7B0-FA67-4E14-B713-D8D9E30DCAED}"/>
              </a:ext>
            </a:extLst>
          </p:cNvPr>
          <p:cNvGrpSpPr/>
          <p:nvPr/>
        </p:nvGrpSpPr>
        <p:grpSpPr>
          <a:xfrm>
            <a:off x="1009650" y="3027862"/>
            <a:ext cx="2771774" cy="1399531"/>
            <a:chOff x="497205" y="174172"/>
            <a:chExt cx="2771774" cy="1399531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E2B49C0-8EDC-4DD3-A07B-6B483D28FF74}"/>
                </a:ext>
              </a:extLst>
            </p:cNvPr>
            <p:cNvSpPr/>
            <p:nvPr/>
          </p:nvSpPr>
          <p:spPr>
            <a:xfrm>
              <a:off x="2822574" y="174172"/>
              <a:ext cx="446405" cy="66783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3CC2C758-6836-46EB-91F8-1B8E0B33A1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07005" y="764722"/>
              <a:ext cx="205422" cy="54401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0AF912F-CAD8-4D01-BEF1-C69B1656CAD9}"/>
                </a:ext>
              </a:extLst>
            </p:cNvPr>
            <p:cNvSpPr txBox="1"/>
            <p:nvPr/>
          </p:nvSpPr>
          <p:spPr>
            <a:xfrm>
              <a:off x="497205" y="1312093"/>
              <a:ext cx="2209165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បំពេញចំនួនមន្ដ្រីតាម​មុខតំណែង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CC056598-6A0E-44B6-9EB4-3B3E9855D943}"/>
              </a:ext>
            </a:extLst>
          </p:cNvPr>
          <p:cNvSpPr/>
          <p:nvPr/>
        </p:nvSpPr>
        <p:spPr>
          <a:xfrm>
            <a:off x="457200" y="2241097"/>
            <a:ext cx="3352799" cy="3401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5476ACB-21F8-433E-A06D-804AA1E029F0}"/>
              </a:ext>
            </a:extLst>
          </p:cNvPr>
          <p:cNvGrpSpPr/>
          <p:nvPr/>
        </p:nvGrpSpPr>
        <p:grpSpPr>
          <a:xfrm>
            <a:off x="3724275" y="3018337"/>
            <a:ext cx="2294890" cy="1399531"/>
            <a:chOff x="1783080" y="174172"/>
            <a:chExt cx="2294890" cy="1399531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9F10145-EF9F-4EDF-865B-0C451290ED82}"/>
                </a:ext>
              </a:extLst>
            </p:cNvPr>
            <p:cNvSpPr/>
            <p:nvPr/>
          </p:nvSpPr>
          <p:spPr>
            <a:xfrm>
              <a:off x="2790294" y="174172"/>
              <a:ext cx="945412" cy="66783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2F21B960-F3CA-4B37-88CA-C65233E8E60C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V="1">
              <a:off x="2930525" y="737235"/>
              <a:ext cx="176530" cy="57485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2426F3E-342A-4E69-AFDF-80B00EB6FE99}"/>
                </a:ext>
              </a:extLst>
            </p:cNvPr>
            <p:cNvSpPr txBox="1"/>
            <p:nvPr/>
          </p:nvSpPr>
          <p:spPr>
            <a:xfrm>
              <a:off x="1783080" y="1312093"/>
              <a:ext cx="229489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បំពេញចំនួនថ្ងៃទទួលបានប្រាក់​ហោប៉ៅ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F8914296-C637-45ED-A5C4-927DDC97D9BD}"/>
              </a:ext>
            </a:extLst>
          </p:cNvPr>
          <p:cNvGrpSpPr/>
          <p:nvPr/>
        </p:nvGrpSpPr>
        <p:grpSpPr>
          <a:xfrm>
            <a:off x="6172200" y="3018337"/>
            <a:ext cx="2294890" cy="1399531"/>
            <a:chOff x="1783080" y="174172"/>
            <a:chExt cx="2294890" cy="1399531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562E003-236A-4C4D-A85D-21D7CE8387FA}"/>
                </a:ext>
              </a:extLst>
            </p:cNvPr>
            <p:cNvSpPr/>
            <p:nvPr/>
          </p:nvSpPr>
          <p:spPr>
            <a:xfrm>
              <a:off x="2822575" y="174172"/>
              <a:ext cx="411849" cy="66783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008A346F-065B-424D-B4BB-A35622FB445B}"/>
                </a:ext>
              </a:extLst>
            </p:cNvPr>
            <p:cNvCxnSpPr>
              <a:cxnSpLocks/>
              <a:stCxn id="54" idx="0"/>
            </p:cNvCxnSpPr>
            <p:nvPr/>
          </p:nvCxnSpPr>
          <p:spPr>
            <a:xfrm flipV="1">
              <a:off x="2930525" y="737235"/>
              <a:ext cx="176530" cy="57485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6DCA18E-6D74-42A7-BBC4-56FD9D4E0A8C}"/>
                </a:ext>
              </a:extLst>
            </p:cNvPr>
            <p:cNvSpPr txBox="1"/>
            <p:nvPr/>
          </p:nvSpPr>
          <p:spPr>
            <a:xfrm>
              <a:off x="1783080" y="1312093"/>
              <a:ext cx="229489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បំពេញចំនួនថ្ងៃទទួលបានប្រាក់​ហូបចុក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5214946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9AD93EF-AA78-4554-B2CA-D65A423ADB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94" y="1565857"/>
            <a:ext cx="8890127" cy="3622831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២. ការគ្រោងថវិកាវគ្គបណ្ដុះបណ្ដាល 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13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B0E2140-AED0-48A9-B00D-7D9AFED86997}"/>
              </a:ext>
            </a:extLst>
          </p:cNvPr>
          <p:cNvGrpSpPr/>
          <p:nvPr/>
        </p:nvGrpSpPr>
        <p:grpSpPr>
          <a:xfrm>
            <a:off x="2711302" y="2509284"/>
            <a:ext cx="3653614" cy="995916"/>
            <a:chOff x="2850691" y="201694"/>
            <a:chExt cx="3653614" cy="995916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1D4E5CD-3D9B-4632-BB79-BC0B53155645}"/>
                </a:ext>
              </a:extLst>
            </p:cNvPr>
            <p:cNvSpPr/>
            <p:nvPr/>
          </p:nvSpPr>
          <p:spPr>
            <a:xfrm>
              <a:off x="2850691" y="201694"/>
              <a:ext cx="418288" cy="99591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F0A5455-3B9B-47F4-BEBB-D400EDC586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21355" y="448310"/>
              <a:ext cx="914400" cy="27940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ADCBFFC-155E-421C-A4C9-1CB428F59B6F}"/>
                </a:ext>
              </a:extLst>
            </p:cNvPr>
            <p:cNvSpPr txBox="1"/>
            <p:nvPr/>
          </p:nvSpPr>
          <p:spPr>
            <a:xfrm>
              <a:off x="4180205" y="283393"/>
              <a:ext cx="23241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បំពេញចំនួនអ្នកចូលរួមតាម​មុខតំណែង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9CC6729-A502-4ADE-B877-EC34853359F6}"/>
              </a:ext>
            </a:extLst>
          </p:cNvPr>
          <p:cNvSpPr/>
          <p:nvPr/>
        </p:nvSpPr>
        <p:spPr>
          <a:xfrm>
            <a:off x="190500" y="1606097"/>
            <a:ext cx="8864600" cy="2481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1B16FBB-DFBB-41FD-A3D9-191C2373410D}"/>
              </a:ext>
            </a:extLst>
          </p:cNvPr>
          <p:cNvSpPr/>
          <p:nvPr/>
        </p:nvSpPr>
        <p:spPr>
          <a:xfrm>
            <a:off x="188433" y="1883430"/>
            <a:ext cx="4330700" cy="2227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6A593AA-56C3-46BC-964F-5F66D9E47C7A}"/>
              </a:ext>
            </a:extLst>
          </p:cNvPr>
          <p:cNvSpPr/>
          <p:nvPr/>
        </p:nvSpPr>
        <p:spPr>
          <a:xfrm>
            <a:off x="255772" y="3524389"/>
            <a:ext cx="4330700" cy="2227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844DA1-4353-4A84-B33B-3BE0E627D2EB}"/>
              </a:ext>
            </a:extLst>
          </p:cNvPr>
          <p:cNvGrpSpPr/>
          <p:nvPr/>
        </p:nvGrpSpPr>
        <p:grpSpPr>
          <a:xfrm>
            <a:off x="392961" y="4186811"/>
            <a:ext cx="2711746" cy="1399531"/>
            <a:chOff x="497205" y="174172"/>
            <a:chExt cx="2711746" cy="139953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7E11018-67FB-4B8E-A1A6-FB081F316C36}"/>
                </a:ext>
              </a:extLst>
            </p:cNvPr>
            <p:cNvSpPr/>
            <p:nvPr/>
          </p:nvSpPr>
          <p:spPr>
            <a:xfrm>
              <a:off x="2822574" y="174172"/>
              <a:ext cx="386377" cy="96998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59FAE22-361B-4264-A609-20F452CDF8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07005" y="1090989"/>
              <a:ext cx="151072" cy="21774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BA7D4BC-F1DF-4D5B-90EF-CB34E490496D}"/>
                </a:ext>
              </a:extLst>
            </p:cNvPr>
            <p:cNvSpPr txBox="1"/>
            <p:nvPr/>
          </p:nvSpPr>
          <p:spPr>
            <a:xfrm>
              <a:off x="497205" y="1312093"/>
              <a:ext cx="2360872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បំពេញចំនួនអ្នកចូលរួមតាម​មុខតំណែង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A03B282-6F91-4CF2-B608-FB2FC2AF58B3}"/>
              </a:ext>
            </a:extLst>
          </p:cNvPr>
          <p:cNvGrpSpPr/>
          <p:nvPr/>
        </p:nvGrpSpPr>
        <p:grpSpPr>
          <a:xfrm>
            <a:off x="3107586" y="4177286"/>
            <a:ext cx="2294890" cy="1399531"/>
            <a:chOff x="1783080" y="174172"/>
            <a:chExt cx="2294890" cy="1399531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6BBDEA8-7FC4-4886-81AF-6BCD82D106D9}"/>
                </a:ext>
              </a:extLst>
            </p:cNvPr>
            <p:cNvSpPr/>
            <p:nvPr/>
          </p:nvSpPr>
          <p:spPr>
            <a:xfrm>
              <a:off x="2620174" y="174172"/>
              <a:ext cx="829340" cy="96887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96657DF9-A774-4027-B4FB-92CC800648FA}"/>
                </a:ext>
              </a:extLst>
            </p:cNvPr>
            <p:cNvCxnSpPr>
              <a:cxnSpLocks/>
              <a:stCxn id="47" idx="0"/>
            </p:cNvCxnSpPr>
            <p:nvPr/>
          </p:nvCxnSpPr>
          <p:spPr>
            <a:xfrm flipV="1">
              <a:off x="2930525" y="1089881"/>
              <a:ext cx="0" cy="22221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79FE0E9-833E-457E-8D11-981D6ED46993}"/>
                </a:ext>
              </a:extLst>
            </p:cNvPr>
            <p:cNvSpPr txBox="1"/>
            <p:nvPr/>
          </p:nvSpPr>
          <p:spPr>
            <a:xfrm>
              <a:off x="1783080" y="1312093"/>
              <a:ext cx="229489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បំពេញចំនួនថ្ងៃទទួលបានប្រាក់​ហោប៉ៅ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00CC43C-0834-4FFB-8B25-AC916661FB04}"/>
              </a:ext>
            </a:extLst>
          </p:cNvPr>
          <p:cNvGrpSpPr/>
          <p:nvPr/>
        </p:nvGrpSpPr>
        <p:grpSpPr>
          <a:xfrm>
            <a:off x="5555511" y="4156021"/>
            <a:ext cx="2294890" cy="1420796"/>
            <a:chOff x="1783080" y="152907"/>
            <a:chExt cx="2294890" cy="1420796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0AC8056-AC04-4D3F-A9BF-02BED63A3F3D}"/>
                </a:ext>
              </a:extLst>
            </p:cNvPr>
            <p:cNvSpPr/>
            <p:nvPr/>
          </p:nvSpPr>
          <p:spPr>
            <a:xfrm>
              <a:off x="2330657" y="152907"/>
              <a:ext cx="382772" cy="99013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8DAB0F99-3E33-456C-A6F1-74D0CD2E8D98}"/>
                </a:ext>
              </a:extLst>
            </p:cNvPr>
            <p:cNvCxnSpPr>
              <a:cxnSpLocks/>
              <a:stCxn id="56" idx="0"/>
            </p:cNvCxnSpPr>
            <p:nvPr/>
          </p:nvCxnSpPr>
          <p:spPr>
            <a:xfrm flipH="1" flipV="1">
              <a:off x="2745327" y="1153677"/>
              <a:ext cx="185198" cy="15841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FC6944D-6043-41D6-9C7E-1B86772BEB85}"/>
                </a:ext>
              </a:extLst>
            </p:cNvPr>
            <p:cNvSpPr txBox="1"/>
            <p:nvPr/>
          </p:nvSpPr>
          <p:spPr>
            <a:xfrm>
              <a:off x="1783080" y="1312093"/>
              <a:ext cx="229489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បំពេញចំនួនថ្ងៃទទួលបានប្រាក់​ហូបចុក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955565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32" grpId="0" animBg="1"/>
      <p:bldP spid="3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២. ការគ្រោងថវិកាវគ្គបណ្ដុះបណ្ដាល 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14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B9E454-884C-4C52-BBA4-8F55A019C1F5}"/>
              </a:ext>
            </a:extLst>
          </p:cNvPr>
          <p:cNvSpPr txBox="1"/>
          <p:nvPr/>
        </p:nvSpPr>
        <p:spPr>
          <a:xfrm>
            <a:off x="513347" y="4748464"/>
            <a:ext cx="8277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m-KH" sz="2000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ក្រោយការគ្រោងចប់ យើងអាចមើលឃើញពីថវិកាដែលត្រូវការប្រើប្រាស់ក្នុងវគ្គសិក្ខាសាលានេះ</a:t>
            </a:r>
            <a:endParaRPr lang="en-US" sz="2000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9513DF-4075-4118-9CB2-4A2CD580B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57" y="2519235"/>
            <a:ext cx="7592485" cy="181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96210"/>
      </p:ext>
    </p:extLst>
  </p:cSld>
  <p:clrMapOvr>
    <a:masterClrMapping/>
  </p:clrMapOvr>
  <p:transition spd="slow"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៣. ការគ្រោងបេសកកម្ម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15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3FAA7C-B417-4583-A0F0-FD5C86F41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13" y="1947968"/>
            <a:ext cx="8823158" cy="19777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7DE182-F985-4300-AF78-31C7D96D03FB}"/>
              </a:ext>
            </a:extLst>
          </p:cNvPr>
          <p:cNvSpPr txBox="1"/>
          <p:nvPr/>
        </p:nvSpPr>
        <p:spPr>
          <a:xfrm>
            <a:off x="581024" y="952500"/>
            <a:ext cx="5248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m-KH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សូមចូលទៅកាន់ </a:t>
            </a:r>
            <a:r>
              <a:rPr lang="en-US" dirty="0">
                <a:latin typeface="Khmer OS Content" panose="02000500000000020004" pitchFamily="2" charset="0"/>
                <a:cs typeface="Khmer OS Content" panose="02000500000000020004" pitchFamily="2" charset="0"/>
              </a:rPr>
              <a:t>Sheet </a:t>
            </a:r>
            <a:r>
              <a:rPr lang="km-KH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បេសកកម្ម</a:t>
            </a:r>
            <a:endParaRPr lang="en-US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5CFC6BD-4C08-4094-A5CB-A49F6ACDDC5C}"/>
              </a:ext>
            </a:extLst>
          </p:cNvPr>
          <p:cNvGrpSpPr/>
          <p:nvPr/>
        </p:nvGrpSpPr>
        <p:grpSpPr>
          <a:xfrm>
            <a:off x="1228725" y="1504950"/>
            <a:ext cx="6781800" cy="904875"/>
            <a:chOff x="1228725" y="1504950"/>
            <a:chExt cx="6781800" cy="90487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E5830A7-3B33-4934-8DBD-970C5D347C60}"/>
                </a:ext>
              </a:extLst>
            </p:cNvPr>
            <p:cNvSpPr/>
            <p:nvPr/>
          </p:nvSpPr>
          <p:spPr>
            <a:xfrm>
              <a:off x="1228725" y="2162175"/>
              <a:ext cx="6781800" cy="24765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0E2EDFF-FEDE-4A97-853A-B09223F9080B}"/>
                </a:ext>
              </a:extLst>
            </p:cNvPr>
            <p:cNvSpPr txBox="1"/>
            <p:nvPr/>
          </p:nvSpPr>
          <p:spPr>
            <a:xfrm>
              <a:off x="3609974" y="1504950"/>
              <a:ext cx="2752725" cy="2769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m-KH" sz="12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បំពេញប្រធានបទនៃការចុះបេសកកម្ម</a:t>
              </a:r>
              <a:endParaRPr lang="en-US" sz="12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C2E4B20C-3DA8-4EF3-8A75-66C9928E0630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 flipH="1">
              <a:off x="4124325" y="1781949"/>
              <a:ext cx="862012" cy="49452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739F714-2A8F-4838-B5C0-F3B4FB082D7C}"/>
              </a:ext>
            </a:extLst>
          </p:cNvPr>
          <p:cNvGrpSpPr/>
          <p:nvPr/>
        </p:nvGrpSpPr>
        <p:grpSpPr>
          <a:xfrm>
            <a:off x="1219200" y="2390775"/>
            <a:ext cx="5362576" cy="276999"/>
            <a:chOff x="1219200" y="2390775"/>
            <a:chExt cx="5362576" cy="27699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A0FCF96-B86E-415B-8274-5F649E18FA2B}"/>
                </a:ext>
              </a:extLst>
            </p:cNvPr>
            <p:cNvSpPr/>
            <p:nvPr/>
          </p:nvSpPr>
          <p:spPr>
            <a:xfrm>
              <a:off x="1219200" y="2438400"/>
              <a:ext cx="2762250" cy="20955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6E36E3E-C3A0-47DE-85C0-62134AD1F08B}"/>
                </a:ext>
              </a:extLst>
            </p:cNvPr>
            <p:cNvSpPr txBox="1"/>
            <p:nvPr/>
          </p:nvSpPr>
          <p:spPr>
            <a:xfrm>
              <a:off x="4648200" y="2390775"/>
              <a:ext cx="1933576" cy="2769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m-KH" sz="12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ជ្រើសរើសប្រភេទចំណាយ</a:t>
              </a:r>
              <a:endParaRPr lang="en-US" sz="12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C435F77-C65A-4C11-B87C-3893FF0504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90975" y="2524899"/>
              <a:ext cx="633412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0D6BF27-93DC-4749-AB7F-E03DB4366173}"/>
              </a:ext>
            </a:extLst>
          </p:cNvPr>
          <p:cNvGrpSpPr/>
          <p:nvPr/>
        </p:nvGrpSpPr>
        <p:grpSpPr>
          <a:xfrm>
            <a:off x="3990975" y="2638425"/>
            <a:ext cx="2867026" cy="343674"/>
            <a:chOff x="3990975" y="2638425"/>
            <a:chExt cx="2867026" cy="34367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5315752-C014-45EC-A3D5-02298185B832}"/>
                </a:ext>
              </a:extLst>
            </p:cNvPr>
            <p:cNvSpPr/>
            <p:nvPr/>
          </p:nvSpPr>
          <p:spPr>
            <a:xfrm>
              <a:off x="3990975" y="2638425"/>
              <a:ext cx="4191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5BB97DB-8709-4720-B958-F3FC7640F404}"/>
                </a:ext>
              </a:extLst>
            </p:cNvPr>
            <p:cNvSpPr txBox="1"/>
            <p:nvPr/>
          </p:nvSpPr>
          <p:spPr>
            <a:xfrm>
              <a:off x="4924425" y="2705100"/>
              <a:ext cx="1933576" cy="2769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m-KH" sz="12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បំពេញចំនួនថ្ងៃចុះបេសកកម្ម</a:t>
              </a:r>
              <a:endParaRPr lang="en-US" sz="12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C6F3B2BE-D2B6-43C6-AA82-1845154BF990}"/>
                </a:ext>
              </a:extLst>
            </p:cNvPr>
            <p:cNvCxnSpPr>
              <a:cxnSpLocks/>
              <a:endCxn id="11" idx="3"/>
            </p:cNvCxnSpPr>
            <p:nvPr/>
          </p:nvCxnSpPr>
          <p:spPr>
            <a:xfrm flipH="1" flipV="1">
              <a:off x="4410075" y="2752725"/>
              <a:ext cx="490538" cy="8650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96FDCDD-DE55-4F2E-8D3E-2FA755192BE8}"/>
              </a:ext>
            </a:extLst>
          </p:cNvPr>
          <p:cNvGrpSpPr/>
          <p:nvPr/>
        </p:nvGrpSpPr>
        <p:grpSpPr>
          <a:xfrm>
            <a:off x="2004695" y="2797993"/>
            <a:ext cx="2408555" cy="700405"/>
            <a:chOff x="928370" y="1312093"/>
            <a:chExt cx="2408555" cy="70040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0872939-A378-4C42-BFD7-006583F120D0}"/>
                </a:ext>
              </a:extLst>
            </p:cNvPr>
            <p:cNvSpPr/>
            <p:nvPr/>
          </p:nvSpPr>
          <p:spPr>
            <a:xfrm>
              <a:off x="2936875" y="1802948"/>
              <a:ext cx="40005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3F8F9F10-4FB8-4CFF-8F65-4AE75CB1E6F2}"/>
                </a:ext>
              </a:extLst>
            </p:cNvPr>
            <p:cNvCxnSpPr>
              <a:cxnSpLocks/>
              <a:endCxn id="26" idx="0"/>
            </p:cNvCxnSpPr>
            <p:nvPr/>
          </p:nvCxnSpPr>
          <p:spPr>
            <a:xfrm>
              <a:off x="2733675" y="1504950"/>
              <a:ext cx="403225" cy="29799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8BD4EB1-5D29-481B-8308-B4303198C02B}"/>
                </a:ext>
              </a:extLst>
            </p:cNvPr>
            <p:cNvSpPr txBox="1"/>
            <p:nvPr/>
          </p:nvSpPr>
          <p:spPr>
            <a:xfrm>
              <a:off x="928370" y="1312093"/>
              <a:ext cx="17780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បំពេញចំនួនរថយន្ដធ្វើដំណើរ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6CF34D6-7F69-4528-B93E-55E9C1EC0EB2}"/>
              </a:ext>
            </a:extLst>
          </p:cNvPr>
          <p:cNvGrpSpPr/>
          <p:nvPr/>
        </p:nvGrpSpPr>
        <p:grpSpPr>
          <a:xfrm>
            <a:off x="4314825" y="3298373"/>
            <a:ext cx="990600" cy="1115685"/>
            <a:chOff x="3590925" y="574223"/>
            <a:chExt cx="990600" cy="1115685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CF58BB5-7223-4ACB-A54D-1B336A8E44C7}"/>
                </a:ext>
              </a:extLst>
            </p:cNvPr>
            <p:cNvSpPr txBox="1"/>
            <p:nvPr/>
          </p:nvSpPr>
          <p:spPr>
            <a:xfrm>
              <a:off x="3590925" y="1428298"/>
              <a:ext cx="9906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ទិសដៅ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941B4E91-F6FE-400A-9F0E-AA8BAAB13F18}"/>
                </a:ext>
              </a:extLst>
            </p:cNvPr>
            <p:cNvCxnSpPr>
              <a:cxnSpLocks/>
              <a:stCxn id="30" idx="0"/>
              <a:endCxn id="32" idx="2"/>
            </p:cNvCxnSpPr>
            <p:nvPr/>
          </p:nvCxnSpPr>
          <p:spPr>
            <a:xfrm flipH="1" flipV="1">
              <a:off x="4062413" y="962025"/>
              <a:ext cx="23812" cy="46627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1729F07-F2EC-4938-BD3B-40A36E3B34FB}"/>
                </a:ext>
              </a:extLst>
            </p:cNvPr>
            <p:cNvSpPr/>
            <p:nvPr/>
          </p:nvSpPr>
          <p:spPr>
            <a:xfrm>
              <a:off x="3733800" y="574223"/>
              <a:ext cx="657225" cy="38780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451656E-DE13-4E01-8B66-B6DCEBAE7A92}"/>
              </a:ext>
            </a:extLst>
          </p:cNvPr>
          <p:cNvGrpSpPr/>
          <p:nvPr/>
        </p:nvGrpSpPr>
        <p:grpSpPr>
          <a:xfrm>
            <a:off x="6589395" y="3485063"/>
            <a:ext cx="1912620" cy="694680"/>
            <a:chOff x="6446520" y="2303963"/>
            <a:chExt cx="1912620" cy="69468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8F39EFD-6FED-4C30-BB70-ADBC16FD4C01}"/>
                </a:ext>
              </a:extLst>
            </p:cNvPr>
            <p:cNvSpPr/>
            <p:nvPr/>
          </p:nvSpPr>
          <p:spPr>
            <a:xfrm>
              <a:off x="6562724" y="2303963"/>
              <a:ext cx="1304925" cy="20111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EE8A883-E39C-4AE9-9F2D-0613B19A928C}"/>
                </a:ext>
              </a:extLst>
            </p:cNvPr>
            <p:cNvSpPr txBox="1"/>
            <p:nvPr/>
          </p:nvSpPr>
          <p:spPr>
            <a:xfrm>
              <a:off x="6446520" y="2737033"/>
              <a:ext cx="191262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តម្លៃសំបុត្រ (គិតទៅមក)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6B42367B-5AE3-48A9-A27B-C83F4AE050D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43700" y="2472873"/>
              <a:ext cx="152400" cy="28066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DCACA51-63C2-4B4A-B94C-AF4E59EEEF5D}"/>
              </a:ext>
            </a:extLst>
          </p:cNvPr>
          <p:cNvGrpSpPr/>
          <p:nvPr/>
        </p:nvGrpSpPr>
        <p:grpSpPr>
          <a:xfrm>
            <a:off x="2503805" y="3526973"/>
            <a:ext cx="1899920" cy="412740"/>
            <a:chOff x="1179830" y="2326823"/>
            <a:chExt cx="1899920" cy="412740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1F8F0DE-12E6-4975-B674-0801769B9A83}"/>
                </a:ext>
              </a:extLst>
            </p:cNvPr>
            <p:cNvSpPr txBox="1"/>
            <p:nvPr/>
          </p:nvSpPr>
          <p:spPr>
            <a:xfrm>
              <a:off x="1179830" y="2477953"/>
              <a:ext cx="116713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ចំនួនអ្នកធ្វើដំណើរ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277B9F0-A3C1-4B8C-87B3-65AA0CBC3286}"/>
                </a:ext>
              </a:extLst>
            </p:cNvPr>
            <p:cNvSpPr/>
            <p:nvPr/>
          </p:nvSpPr>
          <p:spPr>
            <a:xfrm>
              <a:off x="2679700" y="2326823"/>
              <a:ext cx="400050" cy="18379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42B32EA0-E4F8-4DD2-96AC-CB28F1840D07}"/>
                </a:ext>
              </a:extLst>
            </p:cNvPr>
            <p:cNvCxnSpPr>
              <a:cxnSpLocks/>
              <a:stCxn id="45" idx="3"/>
            </p:cNvCxnSpPr>
            <p:nvPr/>
          </p:nvCxnSpPr>
          <p:spPr>
            <a:xfrm flipV="1">
              <a:off x="2346960" y="2502084"/>
              <a:ext cx="296545" cy="1066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CBB3FB7-72E7-46A2-9C78-833C61ED3518}"/>
              </a:ext>
            </a:extLst>
          </p:cNvPr>
          <p:cNvGrpSpPr/>
          <p:nvPr/>
        </p:nvGrpSpPr>
        <p:grpSpPr>
          <a:xfrm>
            <a:off x="5143500" y="3063423"/>
            <a:ext cx="2441575" cy="422727"/>
            <a:chOff x="4724400" y="1872798"/>
            <a:chExt cx="2441575" cy="422727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F3ED16B-B0D1-4702-8C7D-30ED919A4785}"/>
                </a:ext>
              </a:extLst>
            </p:cNvPr>
            <p:cNvSpPr txBox="1"/>
            <p:nvPr/>
          </p:nvSpPr>
          <p:spPr>
            <a:xfrm>
              <a:off x="6175375" y="1872798"/>
              <a:ext cx="9906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ចម្ងាយផ្លូវ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CAEF311A-AF0C-45A4-B3A8-527569F356E3}"/>
                </a:ext>
              </a:extLst>
            </p:cNvPr>
            <p:cNvCxnSpPr>
              <a:cxnSpLocks/>
              <a:stCxn id="49" idx="1"/>
            </p:cNvCxnSpPr>
            <p:nvPr/>
          </p:nvCxnSpPr>
          <p:spPr>
            <a:xfrm flipH="1">
              <a:off x="5327651" y="2003603"/>
              <a:ext cx="847724" cy="16447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2DAFFFC-D29E-49C7-AF75-1DB033563A9D}"/>
                </a:ext>
              </a:extLst>
            </p:cNvPr>
            <p:cNvSpPr/>
            <p:nvPr/>
          </p:nvSpPr>
          <p:spPr>
            <a:xfrm>
              <a:off x="4724400" y="2098223"/>
              <a:ext cx="628650" cy="19730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146809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៣. ការគ្រោងបេសកកម្ម 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16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068F3D-536E-42D8-8A88-4E8BFD1B33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95"/>
          <a:stretch/>
        </p:blipFill>
        <p:spPr>
          <a:xfrm>
            <a:off x="191729" y="1335502"/>
            <a:ext cx="8775290" cy="2023616"/>
          </a:xfrm>
          <a:prstGeom prst="rect">
            <a:avLst/>
          </a:prstGeom>
        </p:spPr>
      </p:pic>
      <p:sp>
        <p:nvSpPr>
          <p:cNvPr id="84" name="Rectangle 83">
            <a:extLst>
              <a:ext uri="{FF2B5EF4-FFF2-40B4-BE49-F238E27FC236}">
                <a16:creationId xmlns:a16="http://schemas.microsoft.com/office/drawing/2014/main" id="{B28618E9-C3C8-4234-81B4-A54DC7B23F77}"/>
              </a:ext>
            </a:extLst>
          </p:cNvPr>
          <p:cNvSpPr/>
          <p:nvPr/>
        </p:nvSpPr>
        <p:spPr>
          <a:xfrm>
            <a:off x="195580" y="1359080"/>
            <a:ext cx="3279140" cy="2030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5CD3E0D1-7D47-4C4C-9D27-B4723CC223AC}"/>
              </a:ext>
            </a:extLst>
          </p:cNvPr>
          <p:cNvGrpSpPr/>
          <p:nvPr/>
        </p:nvGrpSpPr>
        <p:grpSpPr>
          <a:xfrm>
            <a:off x="2694940" y="1968679"/>
            <a:ext cx="2791460" cy="1700521"/>
            <a:chOff x="2672080" y="3317422"/>
            <a:chExt cx="2791460" cy="1700521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41543DA-5A4D-4484-B3B7-A1B52419AD71}"/>
                </a:ext>
              </a:extLst>
            </p:cNvPr>
            <p:cNvSpPr/>
            <p:nvPr/>
          </p:nvSpPr>
          <p:spPr>
            <a:xfrm>
              <a:off x="2672080" y="3317422"/>
              <a:ext cx="356604" cy="120885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3725215C-C447-4EE3-99C3-A4A62AE0334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55620" y="4499793"/>
              <a:ext cx="152400" cy="28066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B83FCF83-E991-4EDA-AB48-03AE0B7161A8}"/>
                </a:ext>
              </a:extLst>
            </p:cNvPr>
            <p:cNvSpPr txBox="1"/>
            <p:nvPr/>
          </p:nvSpPr>
          <p:spPr>
            <a:xfrm>
              <a:off x="3223260" y="4756333"/>
              <a:ext cx="224028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បំពេញចំនួនមន្ដ្រីតាម​មុខតំណែង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162170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9AD93EF-AA78-4554-B2CA-D65A423ADB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94" y="1565857"/>
            <a:ext cx="8890127" cy="3622831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៣. ការគ្រោងបេសកកម្ម 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17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B0E2140-AED0-48A9-B00D-7D9AFED86997}"/>
              </a:ext>
            </a:extLst>
          </p:cNvPr>
          <p:cNvGrpSpPr/>
          <p:nvPr/>
        </p:nvGrpSpPr>
        <p:grpSpPr>
          <a:xfrm>
            <a:off x="2711302" y="2509284"/>
            <a:ext cx="3653614" cy="995916"/>
            <a:chOff x="2850691" y="201694"/>
            <a:chExt cx="3653614" cy="995916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1D4E5CD-3D9B-4632-BB79-BC0B53155645}"/>
                </a:ext>
              </a:extLst>
            </p:cNvPr>
            <p:cNvSpPr/>
            <p:nvPr/>
          </p:nvSpPr>
          <p:spPr>
            <a:xfrm>
              <a:off x="2850691" y="201694"/>
              <a:ext cx="393405" cy="99591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F0A5455-3B9B-47F4-BEBB-D400EDC586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21355" y="448310"/>
              <a:ext cx="914400" cy="27940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ADCBFFC-155E-421C-A4C9-1CB428F59B6F}"/>
                </a:ext>
              </a:extLst>
            </p:cNvPr>
            <p:cNvSpPr txBox="1"/>
            <p:nvPr/>
          </p:nvSpPr>
          <p:spPr>
            <a:xfrm>
              <a:off x="4180205" y="283393"/>
              <a:ext cx="23241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បំពេញចំនួនអ្នកចូលរួមតាម​មុខតំណែង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9CC6729-A502-4ADE-B877-EC34853359F6}"/>
              </a:ext>
            </a:extLst>
          </p:cNvPr>
          <p:cNvSpPr/>
          <p:nvPr/>
        </p:nvSpPr>
        <p:spPr>
          <a:xfrm>
            <a:off x="190500" y="1606097"/>
            <a:ext cx="8864600" cy="2481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1B16FBB-DFBB-41FD-A3D9-191C2373410D}"/>
              </a:ext>
            </a:extLst>
          </p:cNvPr>
          <p:cNvSpPr/>
          <p:nvPr/>
        </p:nvSpPr>
        <p:spPr>
          <a:xfrm>
            <a:off x="188433" y="1883430"/>
            <a:ext cx="4330700" cy="2227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6A593AA-56C3-46BC-964F-5F66D9E47C7A}"/>
              </a:ext>
            </a:extLst>
          </p:cNvPr>
          <p:cNvSpPr/>
          <p:nvPr/>
        </p:nvSpPr>
        <p:spPr>
          <a:xfrm>
            <a:off x="255772" y="3524389"/>
            <a:ext cx="4330700" cy="2227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844DA1-4353-4A84-B33B-3BE0E627D2EB}"/>
              </a:ext>
            </a:extLst>
          </p:cNvPr>
          <p:cNvGrpSpPr/>
          <p:nvPr/>
        </p:nvGrpSpPr>
        <p:grpSpPr>
          <a:xfrm>
            <a:off x="392961" y="4186811"/>
            <a:ext cx="2711746" cy="1399531"/>
            <a:chOff x="497205" y="174172"/>
            <a:chExt cx="2711746" cy="139953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7E11018-67FB-4B8E-A1A6-FB081F316C36}"/>
                </a:ext>
              </a:extLst>
            </p:cNvPr>
            <p:cNvSpPr/>
            <p:nvPr/>
          </p:nvSpPr>
          <p:spPr>
            <a:xfrm>
              <a:off x="2822574" y="174172"/>
              <a:ext cx="386377" cy="96998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59FAE22-361B-4264-A609-20F452CDF8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07005" y="1090989"/>
              <a:ext cx="151072" cy="21774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BA7D4BC-F1DF-4D5B-90EF-CB34E490496D}"/>
                </a:ext>
              </a:extLst>
            </p:cNvPr>
            <p:cNvSpPr txBox="1"/>
            <p:nvPr/>
          </p:nvSpPr>
          <p:spPr>
            <a:xfrm>
              <a:off x="497205" y="1312093"/>
              <a:ext cx="2360872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បំពេញចំនួនអ្នកចូលរួមតាម​មុខតំណែង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A03B282-6F91-4CF2-B608-FB2FC2AF58B3}"/>
              </a:ext>
            </a:extLst>
          </p:cNvPr>
          <p:cNvGrpSpPr/>
          <p:nvPr/>
        </p:nvGrpSpPr>
        <p:grpSpPr>
          <a:xfrm>
            <a:off x="3107586" y="4177286"/>
            <a:ext cx="2294890" cy="1399531"/>
            <a:chOff x="1783080" y="174172"/>
            <a:chExt cx="2294890" cy="1399531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6BBDEA8-7FC4-4886-81AF-6BCD82D106D9}"/>
                </a:ext>
              </a:extLst>
            </p:cNvPr>
            <p:cNvSpPr/>
            <p:nvPr/>
          </p:nvSpPr>
          <p:spPr>
            <a:xfrm>
              <a:off x="2620174" y="174172"/>
              <a:ext cx="829340" cy="96887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96657DF9-A774-4027-B4FB-92CC800648FA}"/>
                </a:ext>
              </a:extLst>
            </p:cNvPr>
            <p:cNvCxnSpPr>
              <a:cxnSpLocks/>
              <a:stCxn id="47" idx="0"/>
            </p:cNvCxnSpPr>
            <p:nvPr/>
          </p:nvCxnSpPr>
          <p:spPr>
            <a:xfrm flipV="1">
              <a:off x="2930525" y="1089881"/>
              <a:ext cx="0" cy="22221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79FE0E9-833E-457E-8D11-981D6ED46993}"/>
                </a:ext>
              </a:extLst>
            </p:cNvPr>
            <p:cNvSpPr txBox="1"/>
            <p:nvPr/>
          </p:nvSpPr>
          <p:spPr>
            <a:xfrm>
              <a:off x="1783080" y="1312093"/>
              <a:ext cx="229489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បំពេញចំនួនថ្ងៃទទួលបានប្រាក់​ហោប៉ៅ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00CC43C-0834-4FFB-8B25-AC916661FB04}"/>
              </a:ext>
            </a:extLst>
          </p:cNvPr>
          <p:cNvGrpSpPr/>
          <p:nvPr/>
        </p:nvGrpSpPr>
        <p:grpSpPr>
          <a:xfrm>
            <a:off x="5555511" y="4156021"/>
            <a:ext cx="2294890" cy="1420796"/>
            <a:chOff x="1783080" y="152907"/>
            <a:chExt cx="2294890" cy="1420796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0AC8056-AC04-4D3F-A9BF-02BED63A3F3D}"/>
                </a:ext>
              </a:extLst>
            </p:cNvPr>
            <p:cNvSpPr/>
            <p:nvPr/>
          </p:nvSpPr>
          <p:spPr>
            <a:xfrm>
              <a:off x="2320025" y="152907"/>
              <a:ext cx="393404" cy="99013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8DAB0F99-3E33-456C-A6F1-74D0CD2E8D98}"/>
                </a:ext>
              </a:extLst>
            </p:cNvPr>
            <p:cNvCxnSpPr>
              <a:cxnSpLocks/>
              <a:stCxn id="56" idx="0"/>
            </p:cNvCxnSpPr>
            <p:nvPr/>
          </p:nvCxnSpPr>
          <p:spPr>
            <a:xfrm flipH="1" flipV="1">
              <a:off x="2745327" y="1153677"/>
              <a:ext cx="185198" cy="15841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FC6944D-6043-41D6-9C7E-1B86772BEB85}"/>
                </a:ext>
              </a:extLst>
            </p:cNvPr>
            <p:cNvSpPr txBox="1"/>
            <p:nvPr/>
          </p:nvSpPr>
          <p:spPr>
            <a:xfrm>
              <a:off x="1783080" y="1312093"/>
              <a:ext cx="229489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បំពេញចំនួនថ្ងៃទទួលបានប្រាក់​ហូបចុក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421300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32" grpId="0" animBg="1"/>
      <p:bldP spid="3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571CFC-4DA1-4B18-9758-87A4CCC490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20" y="2276592"/>
            <a:ext cx="8608756" cy="2163059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៣. ការគ្រោងបេសកកម្ម(ត)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18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444D7B0-FA67-4E14-B713-D8D9E30DCAED}"/>
              </a:ext>
            </a:extLst>
          </p:cNvPr>
          <p:cNvGrpSpPr/>
          <p:nvPr/>
        </p:nvGrpSpPr>
        <p:grpSpPr>
          <a:xfrm>
            <a:off x="1250283" y="3388809"/>
            <a:ext cx="4395605" cy="1447659"/>
            <a:chOff x="-982679" y="174171"/>
            <a:chExt cx="4395605" cy="1447659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E2B49C0-8EDC-4DD3-A07B-6B483D28FF74}"/>
                </a:ext>
              </a:extLst>
            </p:cNvPr>
            <p:cNvSpPr/>
            <p:nvPr/>
          </p:nvSpPr>
          <p:spPr>
            <a:xfrm>
              <a:off x="2822574" y="174171"/>
              <a:ext cx="590352" cy="74725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3CC2C758-6836-46EB-91F8-1B8E0B33A1CD}"/>
                </a:ext>
              </a:extLst>
            </p:cNvPr>
            <p:cNvCxnSpPr>
              <a:cxnSpLocks/>
              <a:stCxn id="43" idx="3"/>
            </p:cNvCxnSpPr>
            <p:nvPr/>
          </p:nvCxnSpPr>
          <p:spPr>
            <a:xfrm flipV="1">
              <a:off x="1226486" y="836913"/>
              <a:ext cx="1589688" cy="65411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0AF912F-CAD8-4D01-BEF1-C69B1656CAD9}"/>
                </a:ext>
              </a:extLst>
            </p:cNvPr>
            <p:cNvSpPr txBox="1"/>
            <p:nvPr/>
          </p:nvSpPr>
          <p:spPr>
            <a:xfrm>
              <a:off x="-982679" y="1360220"/>
              <a:ext cx="2209165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បំពេញចំនួនមន្ដ្រីតាម​មុខតំណែង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CC056598-6A0E-44B6-9EB4-3B3E9855D943}"/>
              </a:ext>
            </a:extLst>
          </p:cNvPr>
          <p:cNvSpPr/>
          <p:nvPr/>
        </p:nvSpPr>
        <p:spPr>
          <a:xfrm>
            <a:off x="240632" y="2277192"/>
            <a:ext cx="3352799" cy="3401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5476ACB-21F8-433E-A06D-804AA1E029F0}"/>
              </a:ext>
            </a:extLst>
          </p:cNvPr>
          <p:cNvGrpSpPr/>
          <p:nvPr/>
        </p:nvGrpSpPr>
        <p:grpSpPr>
          <a:xfrm>
            <a:off x="4313822" y="3343190"/>
            <a:ext cx="2294890" cy="1604068"/>
            <a:chOff x="1325880" y="174172"/>
            <a:chExt cx="2294890" cy="1604068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9F10145-EF9F-4EDF-865B-0C451290ED82}"/>
                </a:ext>
              </a:extLst>
            </p:cNvPr>
            <p:cNvSpPr/>
            <p:nvPr/>
          </p:nvSpPr>
          <p:spPr>
            <a:xfrm>
              <a:off x="3063942" y="174172"/>
              <a:ext cx="481263" cy="77161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2F21B960-F3CA-4B37-88CA-C65233E8E60C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V="1">
              <a:off x="2473325" y="933750"/>
              <a:ext cx="686870" cy="58288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2426F3E-342A-4E69-AFDF-80B00EB6FE99}"/>
                </a:ext>
              </a:extLst>
            </p:cNvPr>
            <p:cNvSpPr txBox="1"/>
            <p:nvPr/>
          </p:nvSpPr>
          <p:spPr>
            <a:xfrm>
              <a:off x="1325880" y="1516630"/>
              <a:ext cx="229489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បំពេញចំនួនថ្ងៃទទួលបានប្រាក់​ហោប៉ៅ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F8914296-C637-45ED-A5C4-927DDC97D9BD}"/>
              </a:ext>
            </a:extLst>
          </p:cNvPr>
          <p:cNvGrpSpPr/>
          <p:nvPr/>
        </p:nvGrpSpPr>
        <p:grpSpPr>
          <a:xfrm>
            <a:off x="6849110" y="3343189"/>
            <a:ext cx="2294890" cy="1411563"/>
            <a:chOff x="1783080" y="162140"/>
            <a:chExt cx="2294890" cy="1411563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562E003-236A-4C4D-A85D-21D7CE8387FA}"/>
                </a:ext>
              </a:extLst>
            </p:cNvPr>
            <p:cNvSpPr/>
            <p:nvPr/>
          </p:nvSpPr>
          <p:spPr>
            <a:xfrm>
              <a:off x="2894764" y="162140"/>
              <a:ext cx="577149" cy="824774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008A346F-065B-424D-B4BB-A35622FB445B}"/>
                </a:ext>
              </a:extLst>
            </p:cNvPr>
            <p:cNvCxnSpPr>
              <a:cxnSpLocks/>
              <a:stCxn id="54" idx="0"/>
            </p:cNvCxnSpPr>
            <p:nvPr/>
          </p:nvCxnSpPr>
          <p:spPr>
            <a:xfrm flipV="1">
              <a:off x="2930525" y="737235"/>
              <a:ext cx="176530" cy="57485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6DCA18E-6D74-42A7-BBC4-56FD9D4E0A8C}"/>
                </a:ext>
              </a:extLst>
            </p:cNvPr>
            <p:cNvSpPr txBox="1"/>
            <p:nvPr/>
          </p:nvSpPr>
          <p:spPr>
            <a:xfrm>
              <a:off x="1783080" y="1312093"/>
              <a:ext cx="229489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បំពេញចំនួនថ្ងៃទទួលបានប្រាក់​ហូបចុក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37364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៤. ការគ្រោងអាហារូបករណ៍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19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7DE182-F985-4300-AF78-31C7D96D03FB}"/>
              </a:ext>
            </a:extLst>
          </p:cNvPr>
          <p:cNvSpPr txBox="1"/>
          <p:nvPr/>
        </p:nvSpPr>
        <p:spPr>
          <a:xfrm>
            <a:off x="581024" y="952500"/>
            <a:ext cx="52482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km-KH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យោងអនុក្រឹត្យ ៣៤ អនក្រ.បក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km-KH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km-KH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សូមចូលទៅកាន់ </a:t>
            </a:r>
            <a:r>
              <a:rPr lang="en-US" dirty="0">
                <a:latin typeface="Khmer OS Content" panose="02000500000000020004" pitchFamily="2" charset="0"/>
                <a:cs typeface="Khmer OS Content" panose="02000500000000020004" pitchFamily="2" charset="0"/>
              </a:rPr>
              <a:t>Sheet</a:t>
            </a:r>
            <a:r>
              <a:rPr lang="km-KH" dirty="0">
                <a:latin typeface="Khmer OS Content" panose="02000500000000020004" pitchFamily="2" charset="0"/>
                <a:cs typeface="Khmer OS Content" panose="02000500000000020004" pitchFamily="2" charset="0"/>
              </a:rPr>
              <a:t> អាហារូបករណ៍</a:t>
            </a:r>
            <a:endParaRPr lang="en-US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5CD025-779E-4B3E-B821-2B9D2BFD25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62" y="2098137"/>
            <a:ext cx="8612837" cy="34363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3B07B5C-09EB-4BE8-B86C-AC654A38F657}"/>
              </a:ext>
            </a:extLst>
          </p:cNvPr>
          <p:cNvSpPr/>
          <p:nvPr/>
        </p:nvSpPr>
        <p:spPr>
          <a:xfrm>
            <a:off x="2875547" y="4463716"/>
            <a:ext cx="1263316" cy="104674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21433AE-382C-4769-9E16-2308EB3EBACD}"/>
              </a:ext>
            </a:extLst>
          </p:cNvPr>
          <p:cNvCxnSpPr>
            <a:cxnSpLocks/>
          </p:cNvCxnSpPr>
          <p:nvPr/>
        </p:nvCxnSpPr>
        <p:spPr>
          <a:xfrm flipH="1">
            <a:off x="4186991" y="4199021"/>
            <a:ext cx="216567" cy="25266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90A76F0-0DF0-4A8B-A355-32E1E84E5315}"/>
              </a:ext>
            </a:extLst>
          </p:cNvPr>
          <p:cNvSpPr txBox="1"/>
          <p:nvPr/>
        </p:nvSpPr>
        <p:spPr>
          <a:xfrm>
            <a:off x="4367461" y="3789947"/>
            <a:ext cx="4584033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m-KH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បំពេញចំនួនសិស្សអាហារូបករណ៍តាម​កម្រិតសិក្សា</a:t>
            </a:r>
            <a:endParaRPr lang="en-US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228101"/>
      </p:ext>
    </p:extLst>
  </p:cSld>
  <p:clrMapOvr>
    <a:masterClrMapping/>
  </p:clrMapOvr>
  <p:transition spd="slow"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5" y="0"/>
            <a:ext cx="3393660" cy="703385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មាតិកា</a:t>
            </a:r>
            <a:endParaRPr lang="en-US" sz="24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356429-595D-4B94-9831-8FD59E792B97}"/>
              </a:ext>
            </a:extLst>
          </p:cNvPr>
          <p:cNvSpPr txBox="1"/>
          <p:nvPr/>
        </p:nvSpPr>
        <p:spPr>
          <a:xfrm>
            <a:off x="457203" y="1183475"/>
            <a:ext cx="8259097" cy="447814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km-KH" sz="2400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  <a:p>
            <a:pPr marL="855663" lvl="1" indent="-398463">
              <a:lnSpc>
                <a:spcPct val="150000"/>
              </a:lnSpc>
            </a:pPr>
            <a:r>
              <a:rPr lang="km-KH" sz="2400" dirty="0">
                <a:latin typeface="Khmer OS Content" panose="02000500000000020004" pitchFamily="2" charset="0"/>
                <a:cs typeface="Khmer OS Content" panose="02000500000000020004" pitchFamily="2" charset="0"/>
              </a:rPr>
              <a:t>១.</a:t>
            </a:r>
            <a:r>
              <a:rPr lang="en-US" sz="2400" dirty="0">
                <a:latin typeface="Khmer OS Content" panose="02000500000000020004" pitchFamily="2" charset="0"/>
                <a:cs typeface="Khmer OS Content" panose="02000500000000020004" pitchFamily="2" charset="0"/>
              </a:rPr>
              <a:t> </a:t>
            </a:r>
            <a:r>
              <a:rPr lang="km-KH" sz="2400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ការគ្រោងថវិកាវគ្គសិក្ខាសាលា</a:t>
            </a:r>
          </a:p>
          <a:p>
            <a:pPr marL="855663" lvl="1" indent="-398463">
              <a:lnSpc>
                <a:spcPct val="150000"/>
              </a:lnSpc>
            </a:pPr>
            <a:r>
              <a:rPr lang="km-KH" sz="2400" dirty="0">
                <a:latin typeface="Khmer OS Content" panose="02000500000000020004" pitchFamily="2" charset="0"/>
                <a:cs typeface="Khmer OS Content" panose="02000500000000020004" pitchFamily="2" charset="0"/>
              </a:rPr>
              <a:t>២. ការគ្រោងថវិកាវគ្គបណ្ដុះបណ្ដាល</a:t>
            </a:r>
          </a:p>
          <a:p>
            <a:pPr marL="855663" lvl="1" indent="-398463">
              <a:lnSpc>
                <a:spcPct val="150000"/>
              </a:lnSpc>
            </a:pPr>
            <a:r>
              <a:rPr lang="km-KH" sz="2400" dirty="0">
                <a:latin typeface="Khmer OS Content" panose="02000500000000020004" pitchFamily="2" charset="0"/>
                <a:cs typeface="Khmer OS Content" panose="02000500000000020004" pitchFamily="2" charset="0"/>
              </a:rPr>
              <a:t>៣. ការគ្រោងថវិកាចុះបេសកកម្ម</a:t>
            </a:r>
          </a:p>
          <a:p>
            <a:pPr marL="855663" lvl="1" indent="-398463">
              <a:lnSpc>
                <a:spcPct val="150000"/>
              </a:lnSpc>
            </a:pPr>
            <a:r>
              <a:rPr lang="km-KH" sz="2400" dirty="0">
                <a:latin typeface="Khmer OS Content" panose="02000500000000020004" pitchFamily="2" charset="0"/>
                <a:cs typeface="Khmer OS Content" panose="02000500000000020004" pitchFamily="2" charset="0"/>
              </a:rPr>
              <a:t>៤. ការគ្រោងថវិកាអាហារូបករណ៍</a:t>
            </a:r>
            <a:endParaRPr lang="en-US" sz="2400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  <a:p>
            <a:pPr marL="855663" lvl="1" indent="-398463">
              <a:lnSpc>
                <a:spcPct val="150000"/>
              </a:lnSpc>
            </a:pPr>
            <a:r>
              <a:rPr lang="km-KH" sz="2400" dirty="0">
                <a:latin typeface="Khmer OS Content" panose="02000500000000020004" pitchFamily="2" charset="0"/>
                <a:cs typeface="Khmer OS Content" panose="02000500000000020004" pitchFamily="2" charset="0"/>
              </a:rPr>
              <a:t>៥. ការផ្ទៀងផ្ទាត់គម្រោងថវិកា</a:t>
            </a:r>
          </a:p>
          <a:p>
            <a:pPr marL="855663" lvl="1" indent="-398463">
              <a:lnSpc>
                <a:spcPct val="150000"/>
              </a:lnSpc>
            </a:pPr>
            <a:r>
              <a:rPr lang="km-KH" sz="2400" dirty="0">
                <a:latin typeface="Khmer OS Content" panose="02000500000000020004" pitchFamily="2" charset="0"/>
                <a:cs typeface="Khmer OS Content" panose="02000500000000020004" pitchFamily="2" charset="0"/>
              </a:rPr>
              <a:t>៦. សំណួរ ចម្លើយ</a:t>
            </a:r>
          </a:p>
          <a:p>
            <a:pPr marL="855663" lvl="1" indent="-398463">
              <a:lnSpc>
                <a:spcPct val="150000"/>
              </a:lnSpc>
            </a:pPr>
            <a:endParaRPr lang="km-KH" sz="2400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901605"/>
      </p:ext>
    </p:extLst>
  </p:cSld>
  <p:clrMapOvr>
    <a:masterClrMapping/>
  </p:clrMapOvr>
  <p:transition spd="slow"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៥. ការផ្ទៀងផ្ទាត់គម្រោងថវិកាឡើងវិញ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20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7DE182-F985-4300-AF78-31C7D96D03FB}"/>
              </a:ext>
            </a:extLst>
          </p:cNvPr>
          <p:cNvSpPr txBox="1"/>
          <p:nvPr/>
        </p:nvSpPr>
        <p:spPr>
          <a:xfrm>
            <a:off x="581024" y="952500"/>
            <a:ext cx="7407944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m-KH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សូមចូលទៅកាន់ </a:t>
            </a:r>
            <a:r>
              <a:rPr lang="en-US" dirty="0">
                <a:latin typeface="Khmer OS Content" panose="02000500000000020004" pitchFamily="2" charset="0"/>
                <a:cs typeface="Khmer OS Content" panose="02000500000000020004" pitchFamily="2" charset="0"/>
              </a:rPr>
              <a:t>Sheet </a:t>
            </a:r>
            <a:r>
              <a:rPr lang="km-KH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សរុប និងផ្ទៀងផ្ទាត់គម្រោង រួចពិនិត្យមើលតារាង​សរុប បើសិនជាមានពណ៌ក្រហម នោះបញ្ជាក់ថាការគ្រោងនៅមានកំហុស</a:t>
            </a:r>
            <a:endParaRPr lang="en-US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43A770-854B-46F5-9EF6-661E2E9801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8" y="2267961"/>
            <a:ext cx="6773220" cy="347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018536"/>
      </p:ext>
    </p:extLst>
  </p:cSld>
  <p:clrMapOvr>
    <a:masterClrMapping/>
  </p:clrMapOvr>
  <p:transition spd="slow"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736212" y="2394857"/>
            <a:ext cx="7653046" cy="1407885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 algn="ctr">
              <a:lnSpc>
                <a:spcPct val="150000"/>
              </a:lnSpc>
            </a:pPr>
            <a:r>
              <a:rPr lang="km-KH" sz="28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៦. សំណួរ</a:t>
            </a:r>
            <a:r>
              <a:rPr lang="en-US" sz="28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-</a:t>
            </a:r>
            <a:r>
              <a:rPr lang="km-KH" sz="28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ចម្លើយ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21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159248"/>
      </p:ext>
    </p:extLst>
  </p:cSld>
  <p:clrMapOvr>
    <a:masterClrMapping/>
  </p:clrMapOvr>
  <p:transition spd="slow">
    <p:blinds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45CFA01-1647-42C8-A991-DC86DF228021}"/>
              </a:ext>
            </a:extLst>
          </p:cNvPr>
          <p:cNvSpPr/>
          <p:nvPr/>
        </p:nvSpPr>
        <p:spPr>
          <a:xfrm>
            <a:off x="2903363" y="2953615"/>
            <a:ext cx="361509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m-KH" sz="44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Khmer OS Muol Light" panose="02000500000000020004" pitchFamily="2" charset="0"/>
                <a:cs typeface="Khmer OS Muol Light" panose="02000500000000020004" pitchFamily="2" charset="0"/>
              </a:rPr>
              <a:t>សូមអរគុណ</a:t>
            </a:r>
            <a:r>
              <a:rPr lang="en-US" sz="44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Khmer OS Muol Light" panose="02000500000000020004" pitchFamily="2" charset="0"/>
                <a:cs typeface="Khmer OS Muol Light" panose="02000500000000020004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600861155"/>
      </p:ext>
    </p:extLst>
  </p:cSld>
  <p:clrMapOvr>
    <a:masterClrMapping/>
  </p:clrMapOvr>
  <p:transition spd="slow">
    <p:blinds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១. ការគ្រោងថវិកាវគ្គសិក្ខាសាលា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3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8FA97C1-E275-43AE-A362-FDF7B3DD9CE9}"/>
              </a:ext>
            </a:extLst>
          </p:cNvPr>
          <p:cNvSpPr/>
          <p:nvPr/>
        </p:nvSpPr>
        <p:spPr>
          <a:xfrm>
            <a:off x="304800" y="1162050"/>
            <a:ext cx="8496300" cy="5086350"/>
          </a:xfrm>
          <a:prstGeom prst="roundRect">
            <a:avLst>
              <a:gd name="adj" fmla="val 5431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m-KH" dirty="0">
                <a:solidFill>
                  <a:schemeClr val="bg1"/>
                </a:solidFill>
                <a:latin typeface="Khmer OS Content" panose="02000500000000020004" pitchFamily="2" charset="0"/>
                <a:cs typeface="Khmer OS Content" panose="02000500000000020004" pitchFamily="2" charset="0"/>
              </a:rPr>
              <a:t>ប្រកាស ៨៣៨</a:t>
            </a:r>
            <a:r>
              <a:rPr lang="en-US" dirty="0">
                <a:solidFill>
                  <a:schemeClr val="bg1"/>
                </a:solidFill>
                <a:latin typeface="Khmer OS Content" panose="02000500000000020004" pitchFamily="2" charset="0"/>
                <a:cs typeface="Khmer OS Content" panose="02000500000000020004" pitchFamily="2" charset="0"/>
              </a:rPr>
              <a:t> </a:t>
            </a:r>
            <a:r>
              <a:rPr lang="km-KH" dirty="0">
                <a:solidFill>
                  <a:schemeClr val="bg1"/>
                </a:solidFill>
                <a:latin typeface="Khmer OS Content" panose="02000500000000020004" pitchFamily="2" charset="0"/>
                <a:cs typeface="Khmer OS Content" panose="02000500000000020004" pitchFamily="2" charset="0"/>
              </a:rPr>
              <a:t>សហវ.ប្រក</a:t>
            </a:r>
            <a:endParaRPr lang="km-KH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km-KH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m-KH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ក្នុងប្រព័ន្ធគ្រោងថវិកាលើវគ្គសិក្ខាសាលាប្រចាំឆ្នាំនេះ លោក លោកស្រីអាច​គ្រោង​បានចំនួន ៦ វគ្គ និង​ក្នុង ១វគ្គអាចគ្រោង​បាន ៦លើក ដោយត្រូវចូលទៅក្នុង </a:t>
            </a:r>
            <a:r>
              <a:rPr lang="en-US" dirty="0">
                <a:latin typeface="Khmer OS Content" panose="02000500000000020004" pitchFamily="2" charset="0"/>
                <a:cs typeface="Khmer OS Content" panose="02000500000000020004" pitchFamily="2" charset="0"/>
              </a:rPr>
              <a:t>Sheet </a:t>
            </a:r>
            <a:r>
              <a:rPr lang="km-KH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សិក្ខាសាលា។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km-KH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296206"/>
      </p:ext>
    </p:extLst>
  </p:cSld>
  <p:clrMapOvr>
    <a:masterClrMapping/>
  </p:clrMapOvr>
  <p:transition spd="slow"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១. ការគ្រោងថវិកាវគ្គសិក្ខាសាលា 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4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7D741E-A8B4-41AE-AC3F-FF36398DD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831937"/>
            <a:ext cx="7886701" cy="5811977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BF0B523-AB9D-4C01-AA73-871F244D497E}"/>
              </a:ext>
            </a:extLst>
          </p:cNvPr>
          <p:cNvGrpSpPr/>
          <p:nvPr/>
        </p:nvGrpSpPr>
        <p:grpSpPr>
          <a:xfrm>
            <a:off x="2362200" y="1740807"/>
            <a:ext cx="4838700" cy="1288143"/>
            <a:chOff x="2362200" y="1740807"/>
            <a:chExt cx="4838700" cy="128814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412EF50-8DBA-4076-9626-DF72AA8336D8}"/>
                </a:ext>
              </a:extLst>
            </p:cNvPr>
            <p:cNvSpPr/>
            <p:nvPr/>
          </p:nvSpPr>
          <p:spPr>
            <a:xfrm>
              <a:off x="2362200" y="2609850"/>
              <a:ext cx="4838700" cy="4191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EF9134-BC58-48C7-8A0D-EE5C2417A1AE}"/>
                </a:ext>
              </a:extLst>
            </p:cNvPr>
            <p:cNvSpPr txBox="1"/>
            <p:nvPr/>
          </p:nvSpPr>
          <p:spPr>
            <a:xfrm>
              <a:off x="2385786" y="1740807"/>
              <a:ext cx="2724150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បំពេញឈ្មោះវគ្គសិក្ខាសាលា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51A40B9-0D2B-4512-ABB3-499D9093DDD5}"/>
                </a:ext>
              </a:extLst>
            </p:cNvPr>
            <p:cNvCxnSpPr/>
            <p:nvPr/>
          </p:nvCxnSpPr>
          <p:spPr>
            <a:xfrm flipH="1">
              <a:off x="2656114" y="2249714"/>
              <a:ext cx="174172" cy="478972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8072B32-FEBF-4BF0-9EC8-5EA507AF8104}"/>
              </a:ext>
            </a:extLst>
          </p:cNvPr>
          <p:cNvGrpSpPr/>
          <p:nvPr/>
        </p:nvGrpSpPr>
        <p:grpSpPr>
          <a:xfrm>
            <a:off x="2380343" y="3170464"/>
            <a:ext cx="6081486" cy="501650"/>
            <a:chOff x="2380343" y="3170464"/>
            <a:chExt cx="6081486" cy="50165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95D1753-5D2B-43CA-B242-931B4566F1A7}"/>
                </a:ext>
              </a:extLst>
            </p:cNvPr>
            <p:cNvSpPr/>
            <p:nvPr/>
          </p:nvSpPr>
          <p:spPr>
            <a:xfrm>
              <a:off x="2380343" y="3265714"/>
              <a:ext cx="2801257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D118DD9-5DB3-4687-9631-D276D7B26768}"/>
                </a:ext>
              </a:extLst>
            </p:cNvPr>
            <p:cNvSpPr txBox="1"/>
            <p:nvPr/>
          </p:nvSpPr>
          <p:spPr>
            <a:xfrm>
              <a:off x="5905501" y="3170464"/>
              <a:ext cx="2556328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ជ្រើសរើសប្រភេទចំណាយ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A16701D5-62D1-4721-BC7B-620674509134}"/>
                </a:ext>
              </a:extLst>
            </p:cNvPr>
            <p:cNvCxnSpPr>
              <a:cxnSpLocks/>
              <a:stCxn id="18" idx="1"/>
              <a:endCxn id="17" idx="3"/>
            </p:cNvCxnSpPr>
            <p:nvPr/>
          </p:nvCxnSpPr>
          <p:spPr>
            <a:xfrm flipH="1">
              <a:off x="5181600" y="3407067"/>
              <a:ext cx="723901" cy="61847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37319E2-B560-4428-8B77-A0FA775FF51F}"/>
              </a:ext>
            </a:extLst>
          </p:cNvPr>
          <p:cNvGrpSpPr/>
          <p:nvPr/>
        </p:nvGrpSpPr>
        <p:grpSpPr>
          <a:xfrm>
            <a:off x="2917372" y="3643086"/>
            <a:ext cx="2844800" cy="512375"/>
            <a:chOff x="130628" y="3265714"/>
            <a:chExt cx="2844800" cy="51237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E08A109-55BE-4C03-95F5-8016CBB58856}"/>
                </a:ext>
              </a:extLst>
            </p:cNvPr>
            <p:cNvSpPr/>
            <p:nvPr/>
          </p:nvSpPr>
          <p:spPr>
            <a:xfrm>
              <a:off x="2380343" y="3265714"/>
              <a:ext cx="595085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8B8939B-82B6-4408-932B-E993FFA02BA7}"/>
                </a:ext>
              </a:extLst>
            </p:cNvPr>
            <p:cNvSpPr txBox="1"/>
            <p:nvPr/>
          </p:nvSpPr>
          <p:spPr>
            <a:xfrm>
              <a:off x="130628" y="3304883"/>
              <a:ext cx="1698172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ចំនួនអ្នកចូលរួម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99B19883-DE5D-4D1A-BB84-9A0820409BAE}"/>
                </a:ext>
              </a:extLst>
            </p:cNvPr>
            <p:cNvCxnSpPr>
              <a:cxnSpLocks/>
              <a:endCxn id="25" idx="1"/>
            </p:cNvCxnSpPr>
            <p:nvPr/>
          </p:nvCxnSpPr>
          <p:spPr>
            <a:xfrm>
              <a:off x="1857828" y="3468914"/>
              <a:ext cx="522515" cy="0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6D33737-36B8-4FA0-AFAE-CD833BD7D7D7}"/>
              </a:ext>
            </a:extLst>
          </p:cNvPr>
          <p:cNvGrpSpPr/>
          <p:nvPr/>
        </p:nvGrpSpPr>
        <p:grpSpPr>
          <a:xfrm>
            <a:off x="5783944" y="3635829"/>
            <a:ext cx="2656114" cy="526890"/>
            <a:chOff x="2380343" y="3265714"/>
            <a:chExt cx="2656114" cy="52689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F4749-5090-4C54-B08D-941EDE8FA6FB}"/>
                </a:ext>
              </a:extLst>
            </p:cNvPr>
            <p:cNvSpPr/>
            <p:nvPr/>
          </p:nvSpPr>
          <p:spPr>
            <a:xfrm>
              <a:off x="2380343" y="3265714"/>
              <a:ext cx="595085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299704C-0AB6-4B6F-A2FD-0F207758B01B}"/>
                </a:ext>
              </a:extLst>
            </p:cNvPr>
            <p:cNvSpPr txBox="1"/>
            <p:nvPr/>
          </p:nvSpPr>
          <p:spPr>
            <a:xfrm>
              <a:off x="3338285" y="3319398"/>
              <a:ext cx="1698172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ចំនួនថ្ងៃ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5182407B-5B14-4E0A-936C-0C4E6A5206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89944" y="3512457"/>
              <a:ext cx="297541" cy="0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72C4AD9-FE14-46B9-8A92-CCD5628170AD}"/>
              </a:ext>
            </a:extLst>
          </p:cNvPr>
          <p:cNvGrpSpPr/>
          <p:nvPr/>
        </p:nvGrpSpPr>
        <p:grpSpPr>
          <a:xfrm>
            <a:off x="3207657" y="4288971"/>
            <a:ext cx="3947886" cy="512375"/>
            <a:chOff x="-805545" y="3265714"/>
            <a:chExt cx="3947886" cy="512375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98FC77D-22E2-4FA3-B55F-D7AA99CEF79B}"/>
                </a:ext>
              </a:extLst>
            </p:cNvPr>
            <p:cNvSpPr/>
            <p:nvPr/>
          </p:nvSpPr>
          <p:spPr>
            <a:xfrm>
              <a:off x="2380343" y="3265714"/>
              <a:ext cx="761998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268B1E3-E11F-4C28-B942-AC7B1DA7D8A5}"/>
                </a:ext>
              </a:extLst>
            </p:cNvPr>
            <p:cNvSpPr txBox="1"/>
            <p:nvPr/>
          </p:nvSpPr>
          <p:spPr>
            <a:xfrm>
              <a:off x="-805545" y="3304883"/>
              <a:ext cx="2634345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តម្លៃឯកសារ និង សម្ភារៈ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4F57374D-3EB5-4255-A592-90425648A10D}"/>
                </a:ext>
              </a:extLst>
            </p:cNvPr>
            <p:cNvCxnSpPr>
              <a:cxnSpLocks/>
              <a:endCxn id="44" idx="1"/>
            </p:cNvCxnSpPr>
            <p:nvPr/>
          </p:nvCxnSpPr>
          <p:spPr>
            <a:xfrm>
              <a:off x="1857828" y="3468914"/>
              <a:ext cx="522515" cy="0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680FAD3-A4E9-4902-8D01-4D6C67B11953}"/>
              </a:ext>
            </a:extLst>
          </p:cNvPr>
          <p:cNvGrpSpPr/>
          <p:nvPr/>
        </p:nvGrpSpPr>
        <p:grpSpPr>
          <a:xfrm>
            <a:off x="21774" y="4306368"/>
            <a:ext cx="5116283" cy="1049403"/>
            <a:chOff x="21772" y="2622711"/>
            <a:chExt cx="5116283" cy="1049403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B6A5CDB-3198-44A6-AC53-B3DC4023B3CF}"/>
                </a:ext>
              </a:extLst>
            </p:cNvPr>
            <p:cNvSpPr/>
            <p:nvPr/>
          </p:nvSpPr>
          <p:spPr>
            <a:xfrm>
              <a:off x="2380343" y="3265714"/>
              <a:ext cx="2757712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785EEFB-3086-4CD8-80FB-45F1DFD525EB}"/>
                </a:ext>
              </a:extLst>
            </p:cNvPr>
            <p:cNvSpPr txBox="1"/>
            <p:nvPr/>
          </p:nvSpPr>
          <p:spPr>
            <a:xfrm>
              <a:off x="21772" y="2622711"/>
              <a:ext cx="2634345" cy="4308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sz="16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ជ្រើសរើសទីតាំងសិក្ខាសាលា</a:t>
              </a:r>
              <a:endParaRPr lang="en-US" sz="16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F1B9FD6B-DAAE-4662-B386-87F1D5418425}"/>
                </a:ext>
              </a:extLst>
            </p:cNvPr>
            <p:cNvCxnSpPr>
              <a:cxnSpLocks/>
            </p:cNvCxnSpPr>
            <p:nvPr/>
          </p:nvCxnSpPr>
          <p:spPr>
            <a:xfrm>
              <a:off x="2206169" y="3062516"/>
              <a:ext cx="174174" cy="333828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2E816FD-E848-4D10-9D00-BEBC1B5440B6}"/>
              </a:ext>
            </a:extLst>
          </p:cNvPr>
          <p:cNvGrpSpPr/>
          <p:nvPr/>
        </p:nvGrpSpPr>
        <p:grpSpPr>
          <a:xfrm>
            <a:off x="6387012" y="4943203"/>
            <a:ext cx="2772228" cy="942389"/>
            <a:chOff x="2380343" y="3265714"/>
            <a:chExt cx="2772228" cy="942389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C7F1122-7150-442F-8B26-A874C714821E}"/>
                </a:ext>
              </a:extLst>
            </p:cNvPr>
            <p:cNvSpPr/>
            <p:nvPr/>
          </p:nvSpPr>
          <p:spPr>
            <a:xfrm>
              <a:off x="2380343" y="3265714"/>
              <a:ext cx="769257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360C7AA-0711-4DBE-A5B7-6244423EC2D0}"/>
                </a:ext>
              </a:extLst>
            </p:cNvPr>
            <p:cNvSpPr txBox="1"/>
            <p:nvPr/>
          </p:nvSpPr>
          <p:spPr>
            <a:xfrm>
              <a:off x="3338285" y="3319398"/>
              <a:ext cx="1814286" cy="88870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តម្លៃទីតាំង និង​​អាហារសម្រន់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3099FA11-1AE9-41C2-8969-D6053A99E2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89944" y="3512457"/>
              <a:ext cx="297541" cy="0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016413A-9FBE-420F-9D50-51773D00C2AA}"/>
              </a:ext>
            </a:extLst>
          </p:cNvPr>
          <p:cNvGrpSpPr/>
          <p:nvPr/>
        </p:nvGrpSpPr>
        <p:grpSpPr>
          <a:xfrm>
            <a:off x="2881086" y="5290457"/>
            <a:ext cx="2844800" cy="512375"/>
            <a:chOff x="130628" y="3265714"/>
            <a:chExt cx="2844800" cy="512375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6A084A0-B664-4EAE-9221-297CB8E64415}"/>
                </a:ext>
              </a:extLst>
            </p:cNvPr>
            <p:cNvSpPr/>
            <p:nvPr/>
          </p:nvSpPr>
          <p:spPr>
            <a:xfrm>
              <a:off x="2380343" y="3265714"/>
              <a:ext cx="595085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3DD3282-880F-41EC-9448-E42D96BC186E}"/>
                </a:ext>
              </a:extLst>
            </p:cNvPr>
            <p:cNvSpPr txBox="1"/>
            <p:nvPr/>
          </p:nvSpPr>
          <p:spPr>
            <a:xfrm>
              <a:off x="130628" y="3304883"/>
              <a:ext cx="1698172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ចំនួនគ្រូឧទ្ទេស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8347EFD7-53F6-4D2D-B773-694E4865CA76}"/>
                </a:ext>
              </a:extLst>
            </p:cNvPr>
            <p:cNvCxnSpPr>
              <a:cxnSpLocks/>
              <a:endCxn id="59" idx="1"/>
            </p:cNvCxnSpPr>
            <p:nvPr/>
          </p:nvCxnSpPr>
          <p:spPr>
            <a:xfrm>
              <a:off x="1857828" y="3468914"/>
              <a:ext cx="522515" cy="0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7645A85-AE24-423E-9B49-33288CC7E3AC}"/>
              </a:ext>
            </a:extLst>
          </p:cNvPr>
          <p:cNvGrpSpPr/>
          <p:nvPr/>
        </p:nvGrpSpPr>
        <p:grpSpPr>
          <a:xfrm>
            <a:off x="5776687" y="5283200"/>
            <a:ext cx="2728684" cy="1180033"/>
            <a:chOff x="2380343" y="3265714"/>
            <a:chExt cx="2728684" cy="1180033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E71E210-D384-44BA-B20D-17A61C61A803}"/>
                </a:ext>
              </a:extLst>
            </p:cNvPr>
            <p:cNvSpPr/>
            <p:nvPr/>
          </p:nvSpPr>
          <p:spPr>
            <a:xfrm>
              <a:off x="2380343" y="3265714"/>
              <a:ext cx="595085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268545E-9346-48B6-B7F1-4A9DA64E73C2}"/>
                </a:ext>
              </a:extLst>
            </p:cNvPr>
            <p:cNvSpPr txBox="1"/>
            <p:nvPr/>
          </p:nvSpPr>
          <p:spPr>
            <a:xfrm>
              <a:off x="2931885" y="3972541"/>
              <a:ext cx="2177142" cy="4732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ចំនួនម៉ោងឧទ្ទេស</a:t>
              </a:r>
              <a:endParaRPr lang="en-US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C8DCF17A-06F4-42AE-BA59-663FA1DCB11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989945" y="3512457"/>
              <a:ext cx="217711" cy="391886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084CD0F-DC13-4CB3-8178-BF4FB04F8733}"/>
              </a:ext>
            </a:extLst>
          </p:cNvPr>
          <p:cNvGrpSpPr/>
          <p:nvPr/>
        </p:nvGrpSpPr>
        <p:grpSpPr>
          <a:xfrm>
            <a:off x="1262743" y="5619911"/>
            <a:ext cx="3853540" cy="1049403"/>
            <a:chOff x="1284515" y="2622711"/>
            <a:chExt cx="3853540" cy="1049403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59593DB9-6BCB-4A59-860F-49298C97482E}"/>
                </a:ext>
              </a:extLst>
            </p:cNvPr>
            <p:cNvSpPr/>
            <p:nvPr/>
          </p:nvSpPr>
          <p:spPr>
            <a:xfrm>
              <a:off x="2380343" y="3265714"/>
              <a:ext cx="2757712" cy="406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18CD959-7A35-40C4-94B0-EDB7ED0CF9E6}"/>
                </a:ext>
              </a:extLst>
            </p:cNvPr>
            <p:cNvSpPr txBox="1"/>
            <p:nvPr/>
          </p:nvSpPr>
          <p:spPr>
            <a:xfrm>
              <a:off x="1284515" y="2622711"/>
              <a:ext cx="1371602" cy="4308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m-KH" sz="16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ជម្រើស ៥%</a:t>
              </a:r>
              <a:endParaRPr lang="en-US" sz="16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98A013A3-E95D-4382-86FA-703B74FD262D}"/>
                </a:ext>
              </a:extLst>
            </p:cNvPr>
            <p:cNvCxnSpPr>
              <a:cxnSpLocks/>
            </p:cNvCxnSpPr>
            <p:nvPr/>
          </p:nvCxnSpPr>
          <p:spPr>
            <a:xfrm>
              <a:off x="2206169" y="3062516"/>
              <a:ext cx="174174" cy="333828"/>
            </a:xfrm>
            <a:prstGeom prst="straightConnector1">
              <a:avLst/>
            </a:prstGeom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2221976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១. ការគ្រោងថវិកាវគ្គសិក្ខាសាលា</a:t>
            </a:r>
            <a:r>
              <a:rPr lang="en-US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5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068F3D-536E-42D8-8A88-4E8BFD1B33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9" y="1692484"/>
            <a:ext cx="8775290" cy="3038237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81F21DAB-CBF4-424A-BC72-7C93040BC5F6}"/>
              </a:ext>
            </a:extLst>
          </p:cNvPr>
          <p:cNvGrpSpPr/>
          <p:nvPr/>
        </p:nvGrpSpPr>
        <p:grpSpPr>
          <a:xfrm>
            <a:off x="928370" y="1312093"/>
            <a:ext cx="2151380" cy="995680"/>
            <a:chOff x="928370" y="1312093"/>
            <a:chExt cx="2151380" cy="99568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C056598-6A0E-44B6-9EB4-3B3E9855D943}"/>
                </a:ext>
              </a:extLst>
            </p:cNvPr>
            <p:cNvSpPr/>
            <p:nvPr/>
          </p:nvSpPr>
          <p:spPr>
            <a:xfrm>
              <a:off x="2679700" y="2098223"/>
              <a:ext cx="40005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A2161DF0-F0F9-4CEF-A210-9A89EFC6A354}"/>
                </a:ext>
              </a:extLst>
            </p:cNvPr>
            <p:cNvCxnSpPr>
              <a:cxnSpLocks/>
              <a:endCxn id="5" idx="0"/>
            </p:cNvCxnSpPr>
            <p:nvPr/>
          </p:nvCxnSpPr>
          <p:spPr>
            <a:xfrm>
              <a:off x="2692400" y="1596573"/>
              <a:ext cx="187325" cy="50165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C6C4927-860A-4BF4-BEFC-47AE18E6A864}"/>
                </a:ext>
              </a:extLst>
            </p:cNvPr>
            <p:cNvSpPr txBox="1"/>
            <p:nvPr/>
          </p:nvSpPr>
          <p:spPr>
            <a:xfrm>
              <a:off x="928370" y="1312093"/>
              <a:ext cx="17780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បំពេញចំនួនរថយន្ដធ្វើដំណើរ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2644B92-C32E-4D92-BCF0-ED41488C950D}"/>
              </a:ext>
            </a:extLst>
          </p:cNvPr>
          <p:cNvGrpSpPr/>
          <p:nvPr/>
        </p:nvGrpSpPr>
        <p:grpSpPr>
          <a:xfrm>
            <a:off x="3097530" y="1228273"/>
            <a:ext cx="1924050" cy="1079500"/>
            <a:chOff x="3105150" y="1228273"/>
            <a:chExt cx="1924050" cy="1079500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BA5722B-AD35-430B-8CCE-DB66E4199D41}"/>
                </a:ext>
              </a:extLst>
            </p:cNvPr>
            <p:cNvSpPr txBox="1"/>
            <p:nvPr/>
          </p:nvSpPr>
          <p:spPr>
            <a:xfrm>
              <a:off x="4038600" y="1228273"/>
              <a:ext cx="9906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ទិសដៅ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9AC62F87-669A-4813-A40A-66498208C62A}"/>
                </a:ext>
              </a:extLst>
            </p:cNvPr>
            <p:cNvCxnSpPr>
              <a:cxnSpLocks/>
              <a:stCxn id="53" idx="2"/>
            </p:cNvCxnSpPr>
            <p:nvPr/>
          </p:nvCxnSpPr>
          <p:spPr>
            <a:xfrm flipH="1">
              <a:off x="3879850" y="1489883"/>
              <a:ext cx="654050" cy="64009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B4B521D8-A4BF-4353-9410-D65A52A67906}"/>
                </a:ext>
              </a:extLst>
            </p:cNvPr>
            <p:cNvSpPr/>
            <p:nvPr/>
          </p:nvSpPr>
          <p:spPr>
            <a:xfrm>
              <a:off x="3105150" y="2098223"/>
              <a:ext cx="159385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421194F-C93A-45BF-8A13-D558E7A5415A}"/>
              </a:ext>
            </a:extLst>
          </p:cNvPr>
          <p:cNvGrpSpPr/>
          <p:nvPr/>
        </p:nvGrpSpPr>
        <p:grpSpPr>
          <a:xfrm>
            <a:off x="4724400" y="1215573"/>
            <a:ext cx="1784350" cy="1092200"/>
            <a:chOff x="4724400" y="1215573"/>
            <a:chExt cx="1784350" cy="1092200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B3379217-95D6-4AE7-894C-0567D8EDB0EA}"/>
                </a:ext>
              </a:extLst>
            </p:cNvPr>
            <p:cNvSpPr txBox="1"/>
            <p:nvPr/>
          </p:nvSpPr>
          <p:spPr>
            <a:xfrm>
              <a:off x="5518150" y="1215573"/>
              <a:ext cx="9906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ចម្ងាយផ្លូវ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CC776626-7932-42FA-A3A2-086AAECE39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7650" y="1489883"/>
              <a:ext cx="819150" cy="67819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6494145-EB57-473C-9516-5E50D08693A1}"/>
                </a:ext>
              </a:extLst>
            </p:cNvPr>
            <p:cNvSpPr/>
            <p:nvPr/>
          </p:nvSpPr>
          <p:spPr>
            <a:xfrm>
              <a:off x="4724400" y="2098223"/>
              <a:ext cx="73025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74F0B70-544C-4AA1-A203-3843A25E0DB9}"/>
              </a:ext>
            </a:extLst>
          </p:cNvPr>
          <p:cNvGrpSpPr/>
          <p:nvPr/>
        </p:nvGrpSpPr>
        <p:grpSpPr>
          <a:xfrm>
            <a:off x="1179830" y="2326823"/>
            <a:ext cx="1899920" cy="412740"/>
            <a:chOff x="1179830" y="2326823"/>
            <a:chExt cx="1899920" cy="412740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D0B05210-B38B-4FDB-9891-02F5205C77BA}"/>
                </a:ext>
              </a:extLst>
            </p:cNvPr>
            <p:cNvSpPr txBox="1"/>
            <p:nvPr/>
          </p:nvSpPr>
          <p:spPr>
            <a:xfrm>
              <a:off x="1179830" y="2477953"/>
              <a:ext cx="116713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ចំនួនអ្នកធ្វើដំណើរ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D6851DF4-83D6-4AAA-A2D5-67BA66A1D1D9}"/>
                </a:ext>
              </a:extLst>
            </p:cNvPr>
            <p:cNvSpPr/>
            <p:nvPr/>
          </p:nvSpPr>
          <p:spPr>
            <a:xfrm>
              <a:off x="2679700" y="2326823"/>
              <a:ext cx="40005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4D7F91FB-4274-4594-850F-C721D76939C7}"/>
                </a:ext>
              </a:extLst>
            </p:cNvPr>
            <p:cNvCxnSpPr>
              <a:cxnSpLocks/>
              <a:stCxn id="75" idx="3"/>
            </p:cNvCxnSpPr>
            <p:nvPr/>
          </p:nvCxnSpPr>
          <p:spPr>
            <a:xfrm flipV="1">
              <a:off x="2346960" y="2502084"/>
              <a:ext cx="296545" cy="1066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1A307EC-8857-4BBE-B04F-A4A8FF076208}"/>
              </a:ext>
            </a:extLst>
          </p:cNvPr>
          <p:cNvGrpSpPr/>
          <p:nvPr/>
        </p:nvGrpSpPr>
        <p:grpSpPr>
          <a:xfrm>
            <a:off x="3097530" y="2326823"/>
            <a:ext cx="2343150" cy="588000"/>
            <a:chOff x="3105150" y="2326823"/>
            <a:chExt cx="2343150" cy="588000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588FC46-30A3-4A91-A836-0B17A9A9AD8B}"/>
                </a:ext>
              </a:extLst>
            </p:cNvPr>
            <p:cNvSpPr txBox="1"/>
            <p:nvPr/>
          </p:nvSpPr>
          <p:spPr>
            <a:xfrm>
              <a:off x="4457700" y="2653213"/>
              <a:ext cx="9906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ទិសដៅ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28B8FE62-B36C-42B6-8B41-49552CE0979D}"/>
                </a:ext>
              </a:extLst>
            </p:cNvPr>
            <p:cNvCxnSpPr>
              <a:cxnSpLocks/>
              <a:stCxn id="78" idx="1"/>
            </p:cNvCxnSpPr>
            <p:nvPr/>
          </p:nvCxnSpPr>
          <p:spPr>
            <a:xfrm flipH="1" flipV="1">
              <a:off x="3931920" y="2450014"/>
              <a:ext cx="525780" cy="33400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39314543-08EA-4D83-A3DC-07749A5D645B}"/>
                </a:ext>
              </a:extLst>
            </p:cNvPr>
            <p:cNvSpPr/>
            <p:nvPr/>
          </p:nvSpPr>
          <p:spPr>
            <a:xfrm>
              <a:off x="3105150" y="2326823"/>
              <a:ext cx="159385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131A552-31DF-42D6-B26D-B3618DE3C7B1}"/>
              </a:ext>
            </a:extLst>
          </p:cNvPr>
          <p:cNvGrpSpPr/>
          <p:nvPr/>
        </p:nvGrpSpPr>
        <p:grpSpPr>
          <a:xfrm>
            <a:off x="6416040" y="2303963"/>
            <a:ext cx="1943100" cy="694680"/>
            <a:chOff x="6416040" y="2303963"/>
            <a:chExt cx="1943100" cy="694680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971D9D4D-792A-4211-AB39-5717AF4559EA}"/>
                </a:ext>
              </a:extLst>
            </p:cNvPr>
            <p:cNvSpPr/>
            <p:nvPr/>
          </p:nvSpPr>
          <p:spPr>
            <a:xfrm>
              <a:off x="6416040" y="2303963"/>
              <a:ext cx="1546860" cy="20955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013E78E-67F8-4B71-8221-2B6359E3E9B2}"/>
                </a:ext>
              </a:extLst>
            </p:cNvPr>
            <p:cNvSpPr txBox="1"/>
            <p:nvPr/>
          </p:nvSpPr>
          <p:spPr>
            <a:xfrm>
              <a:off x="6446520" y="2737033"/>
              <a:ext cx="191262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តម្លៃសំបុត្រ (គិតទៅមក)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500B5088-5614-42CC-B0F7-8508E2D596C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43700" y="2472873"/>
              <a:ext cx="152400" cy="28066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B28618E9-C3C8-4234-81B4-A54DC7B23F77}"/>
              </a:ext>
            </a:extLst>
          </p:cNvPr>
          <p:cNvSpPr/>
          <p:nvPr/>
        </p:nvSpPr>
        <p:spPr>
          <a:xfrm>
            <a:off x="195580" y="2730683"/>
            <a:ext cx="3279140" cy="2030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5CD3E0D1-7D47-4C4C-9D27-B4723CC223AC}"/>
              </a:ext>
            </a:extLst>
          </p:cNvPr>
          <p:cNvGrpSpPr/>
          <p:nvPr/>
        </p:nvGrpSpPr>
        <p:grpSpPr>
          <a:xfrm>
            <a:off x="2679700" y="3340282"/>
            <a:ext cx="2791460" cy="1700521"/>
            <a:chOff x="2672080" y="3317422"/>
            <a:chExt cx="2791460" cy="1700521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41543DA-5A4D-4484-B3B7-A1B52419AD71}"/>
                </a:ext>
              </a:extLst>
            </p:cNvPr>
            <p:cNvSpPr/>
            <p:nvPr/>
          </p:nvSpPr>
          <p:spPr>
            <a:xfrm>
              <a:off x="2672080" y="3317422"/>
              <a:ext cx="400050" cy="120885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3725215C-C447-4EE3-99C3-A4A62AE0334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55620" y="4499793"/>
              <a:ext cx="152400" cy="28066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B83FCF83-E991-4EDA-AB48-03AE0B7161A8}"/>
                </a:ext>
              </a:extLst>
            </p:cNvPr>
            <p:cNvSpPr txBox="1"/>
            <p:nvPr/>
          </p:nvSpPr>
          <p:spPr>
            <a:xfrm>
              <a:off x="3223260" y="4756333"/>
              <a:ext cx="224028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បំពេញចំនួនមន្ដ្រីតាម​មុខតំណែង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049698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១. ការគ្រោងថវិកាវគ្គសិក្ខាសាលា</a:t>
            </a:r>
            <a:r>
              <a:rPr lang="en-US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6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BC6A5B5-3C4D-4810-B2A5-37B1E3B2DB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64" y="2238256"/>
            <a:ext cx="7859222" cy="1695687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7444D7B0-FA67-4E14-B713-D8D9E30DCAED}"/>
              </a:ext>
            </a:extLst>
          </p:cNvPr>
          <p:cNvGrpSpPr/>
          <p:nvPr/>
        </p:nvGrpSpPr>
        <p:grpSpPr>
          <a:xfrm>
            <a:off x="1009650" y="3027862"/>
            <a:ext cx="2771774" cy="1399531"/>
            <a:chOff x="497205" y="174172"/>
            <a:chExt cx="2771774" cy="1399531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E2B49C0-8EDC-4DD3-A07B-6B483D28FF74}"/>
                </a:ext>
              </a:extLst>
            </p:cNvPr>
            <p:cNvSpPr/>
            <p:nvPr/>
          </p:nvSpPr>
          <p:spPr>
            <a:xfrm>
              <a:off x="2822574" y="174172"/>
              <a:ext cx="446405" cy="66783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3CC2C758-6836-46EB-91F8-1B8E0B33A1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07005" y="764722"/>
              <a:ext cx="205422" cy="54401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0AF912F-CAD8-4D01-BEF1-C69B1656CAD9}"/>
                </a:ext>
              </a:extLst>
            </p:cNvPr>
            <p:cNvSpPr txBox="1"/>
            <p:nvPr/>
          </p:nvSpPr>
          <p:spPr>
            <a:xfrm>
              <a:off x="497205" y="1312093"/>
              <a:ext cx="2209165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បំពេញចំនួនមន្ដ្រីតាម​មុខតំណែង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CC056598-6A0E-44B6-9EB4-3B3E9855D943}"/>
              </a:ext>
            </a:extLst>
          </p:cNvPr>
          <p:cNvSpPr/>
          <p:nvPr/>
        </p:nvSpPr>
        <p:spPr>
          <a:xfrm>
            <a:off x="457200" y="2241097"/>
            <a:ext cx="3352799" cy="3401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5476ACB-21F8-433E-A06D-804AA1E029F0}"/>
              </a:ext>
            </a:extLst>
          </p:cNvPr>
          <p:cNvGrpSpPr/>
          <p:nvPr/>
        </p:nvGrpSpPr>
        <p:grpSpPr>
          <a:xfrm>
            <a:off x="3701415" y="3018337"/>
            <a:ext cx="2294890" cy="1399531"/>
            <a:chOff x="1783080" y="174172"/>
            <a:chExt cx="2294890" cy="1399531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9F10145-EF9F-4EDF-865B-0C451290ED82}"/>
                </a:ext>
              </a:extLst>
            </p:cNvPr>
            <p:cNvSpPr/>
            <p:nvPr/>
          </p:nvSpPr>
          <p:spPr>
            <a:xfrm>
              <a:off x="2822574" y="174172"/>
              <a:ext cx="913131" cy="66783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2F21B960-F3CA-4B37-88CA-C65233E8E60C}"/>
                </a:ext>
              </a:extLst>
            </p:cNvPr>
            <p:cNvCxnSpPr>
              <a:cxnSpLocks/>
              <a:stCxn id="48" idx="0"/>
            </p:cNvCxnSpPr>
            <p:nvPr/>
          </p:nvCxnSpPr>
          <p:spPr>
            <a:xfrm flipV="1">
              <a:off x="2930525" y="737235"/>
              <a:ext cx="176530" cy="57485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2426F3E-342A-4E69-AFDF-80B00EB6FE99}"/>
                </a:ext>
              </a:extLst>
            </p:cNvPr>
            <p:cNvSpPr txBox="1"/>
            <p:nvPr/>
          </p:nvSpPr>
          <p:spPr>
            <a:xfrm>
              <a:off x="1783080" y="1312093"/>
              <a:ext cx="229489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បំពេញចំនួនថ្ងៃទទួលបានប្រាក់​ហោប៉ៅ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F8914296-C637-45ED-A5C4-927DDC97D9BD}"/>
              </a:ext>
            </a:extLst>
          </p:cNvPr>
          <p:cNvGrpSpPr/>
          <p:nvPr/>
        </p:nvGrpSpPr>
        <p:grpSpPr>
          <a:xfrm>
            <a:off x="6126480" y="3018337"/>
            <a:ext cx="2294890" cy="1399531"/>
            <a:chOff x="1783080" y="174172"/>
            <a:chExt cx="2294890" cy="1399531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562E003-236A-4C4D-A85D-21D7CE8387FA}"/>
                </a:ext>
              </a:extLst>
            </p:cNvPr>
            <p:cNvSpPr/>
            <p:nvPr/>
          </p:nvSpPr>
          <p:spPr>
            <a:xfrm>
              <a:off x="2822575" y="174172"/>
              <a:ext cx="465456" cy="66783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008A346F-065B-424D-B4BB-A35622FB445B}"/>
                </a:ext>
              </a:extLst>
            </p:cNvPr>
            <p:cNvCxnSpPr>
              <a:cxnSpLocks/>
              <a:stCxn id="54" idx="0"/>
            </p:cNvCxnSpPr>
            <p:nvPr/>
          </p:nvCxnSpPr>
          <p:spPr>
            <a:xfrm flipV="1">
              <a:off x="2930525" y="737235"/>
              <a:ext cx="176530" cy="57485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6DCA18E-6D74-42A7-BBC4-56FD9D4E0A8C}"/>
                </a:ext>
              </a:extLst>
            </p:cNvPr>
            <p:cNvSpPr txBox="1"/>
            <p:nvPr/>
          </p:nvSpPr>
          <p:spPr>
            <a:xfrm>
              <a:off x="1783080" y="1312093"/>
              <a:ext cx="229489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បំពេញចំនួនថ្ងៃទទួលបានប្រាក់​ហូបចុក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783119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9AD93EF-AA78-4554-B2CA-D65A423ADB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94" y="1565857"/>
            <a:ext cx="8890127" cy="3622831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១. ការគ្រោងថវិកាវគ្គសិក្ខាសាលា</a:t>
            </a:r>
            <a:r>
              <a:rPr lang="en-US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7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B0E2140-AED0-48A9-B00D-7D9AFED86997}"/>
              </a:ext>
            </a:extLst>
          </p:cNvPr>
          <p:cNvGrpSpPr/>
          <p:nvPr/>
        </p:nvGrpSpPr>
        <p:grpSpPr>
          <a:xfrm>
            <a:off x="2683185" y="2481762"/>
            <a:ext cx="3681731" cy="1023438"/>
            <a:chOff x="2822574" y="174172"/>
            <a:chExt cx="3681731" cy="1023438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1D4E5CD-3D9B-4632-BB79-BC0B53155645}"/>
                </a:ext>
              </a:extLst>
            </p:cNvPr>
            <p:cNvSpPr/>
            <p:nvPr/>
          </p:nvSpPr>
          <p:spPr>
            <a:xfrm>
              <a:off x="2822574" y="174172"/>
              <a:ext cx="446405" cy="102343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F0A5455-3B9B-47F4-BEBB-D400EDC586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21355" y="448310"/>
              <a:ext cx="914400" cy="27940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ADCBFFC-155E-421C-A4C9-1CB428F59B6F}"/>
                </a:ext>
              </a:extLst>
            </p:cNvPr>
            <p:cNvSpPr txBox="1"/>
            <p:nvPr/>
          </p:nvSpPr>
          <p:spPr>
            <a:xfrm>
              <a:off x="4180205" y="283393"/>
              <a:ext cx="232410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បំពេញចំនួនអ្នកចូលរួមតាម​មុខតំណែង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69CC6729-A502-4ADE-B877-EC34853359F6}"/>
              </a:ext>
            </a:extLst>
          </p:cNvPr>
          <p:cNvSpPr/>
          <p:nvPr/>
        </p:nvSpPr>
        <p:spPr>
          <a:xfrm>
            <a:off x="190500" y="1576601"/>
            <a:ext cx="8864600" cy="2816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1B16FBB-DFBB-41FD-A3D9-191C2373410D}"/>
              </a:ext>
            </a:extLst>
          </p:cNvPr>
          <p:cNvSpPr/>
          <p:nvPr/>
        </p:nvSpPr>
        <p:spPr>
          <a:xfrm>
            <a:off x="188433" y="1883430"/>
            <a:ext cx="4330700" cy="2227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6A593AA-56C3-46BC-964F-5F66D9E47C7A}"/>
              </a:ext>
            </a:extLst>
          </p:cNvPr>
          <p:cNvSpPr/>
          <p:nvPr/>
        </p:nvSpPr>
        <p:spPr>
          <a:xfrm>
            <a:off x="255772" y="3524389"/>
            <a:ext cx="4330700" cy="2227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844DA1-4353-4A84-B33B-3BE0E627D2EB}"/>
              </a:ext>
            </a:extLst>
          </p:cNvPr>
          <p:cNvGrpSpPr/>
          <p:nvPr/>
        </p:nvGrpSpPr>
        <p:grpSpPr>
          <a:xfrm>
            <a:off x="392961" y="4186811"/>
            <a:ext cx="2711746" cy="1399531"/>
            <a:chOff x="497205" y="174172"/>
            <a:chExt cx="2711746" cy="139953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7E11018-67FB-4B8E-A1A6-FB081F316C36}"/>
                </a:ext>
              </a:extLst>
            </p:cNvPr>
            <p:cNvSpPr/>
            <p:nvPr/>
          </p:nvSpPr>
          <p:spPr>
            <a:xfrm>
              <a:off x="2822574" y="174172"/>
              <a:ext cx="386377" cy="96998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59FAE22-361B-4264-A609-20F452CDF8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07005" y="1090989"/>
              <a:ext cx="151072" cy="21774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BA7D4BC-F1DF-4D5B-90EF-CB34E490496D}"/>
                </a:ext>
              </a:extLst>
            </p:cNvPr>
            <p:cNvSpPr txBox="1"/>
            <p:nvPr/>
          </p:nvSpPr>
          <p:spPr>
            <a:xfrm>
              <a:off x="497205" y="1312093"/>
              <a:ext cx="2360872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បំពេញចំនួនអ្នកចូលរួមតាម​មុខតំណែង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A03B282-6F91-4CF2-B608-FB2FC2AF58B3}"/>
              </a:ext>
            </a:extLst>
          </p:cNvPr>
          <p:cNvGrpSpPr/>
          <p:nvPr/>
        </p:nvGrpSpPr>
        <p:grpSpPr>
          <a:xfrm>
            <a:off x="3084726" y="4177286"/>
            <a:ext cx="2294890" cy="1399531"/>
            <a:chOff x="1783080" y="174172"/>
            <a:chExt cx="2294890" cy="1399531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6BBDEA8-7FC4-4886-81AF-6BCD82D106D9}"/>
                </a:ext>
              </a:extLst>
            </p:cNvPr>
            <p:cNvSpPr/>
            <p:nvPr/>
          </p:nvSpPr>
          <p:spPr>
            <a:xfrm>
              <a:off x="2620174" y="174172"/>
              <a:ext cx="829340" cy="96887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96657DF9-A774-4027-B4FB-92CC800648FA}"/>
                </a:ext>
              </a:extLst>
            </p:cNvPr>
            <p:cNvCxnSpPr>
              <a:cxnSpLocks/>
              <a:stCxn id="47" idx="0"/>
            </p:cNvCxnSpPr>
            <p:nvPr/>
          </p:nvCxnSpPr>
          <p:spPr>
            <a:xfrm flipV="1">
              <a:off x="2930525" y="1089881"/>
              <a:ext cx="0" cy="22221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79FE0E9-833E-457E-8D11-981D6ED46993}"/>
                </a:ext>
              </a:extLst>
            </p:cNvPr>
            <p:cNvSpPr txBox="1"/>
            <p:nvPr/>
          </p:nvSpPr>
          <p:spPr>
            <a:xfrm>
              <a:off x="1783080" y="1312093"/>
              <a:ext cx="229489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បំពេញចំនួនថ្ងៃទទួលបានប្រាក់​ហោប៉ៅ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00CC43C-0834-4FFB-8B25-AC916661FB04}"/>
              </a:ext>
            </a:extLst>
          </p:cNvPr>
          <p:cNvGrpSpPr/>
          <p:nvPr/>
        </p:nvGrpSpPr>
        <p:grpSpPr>
          <a:xfrm>
            <a:off x="5555511" y="4156021"/>
            <a:ext cx="2294890" cy="1420796"/>
            <a:chOff x="1783080" y="152907"/>
            <a:chExt cx="2294890" cy="1420796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0AC8056-AC04-4D3F-A9BF-02BED63A3F3D}"/>
                </a:ext>
              </a:extLst>
            </p:cNvPr>
            <p:cNvSpPr/>
            <p:nvPr/>
          </p:nvSpPr>
          <p:spPr>
            <a:xfrm>
              <a:off x="2290947" y="152907"/>
              <a:ext cx="413622" cy="99013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8DAB0F99-3E33-456C-A6F1-74D0CD2E8D98}"/>
                </a:ext>
              </a:extLst>
            </p:cNvPr>
            <p:cNvCxnSpPr>
              <a:cxnSpLocks/>
              <a:stCxn id="56" idx="0"/>
            </p:cNvCxnSpPr>
            <p:nvPr/>
          </p:nvCxnSpPr>
          <p:spPr>
            <a:xfrm flipH="1" flipV="1">
              <a:off x="2745327" y="1153677"/>
              <a:ext cx="185198" cy="15841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FC6944D-6043-41D6-9C7E-1B86772BEB85}"/>
                </a:ext>
              </a:extLst>
            </p:cNvPr>
            <p:cNvSpPr txBox="1"/>
            <p:nvPr/>
          </p:nvSpPr>
          <p:spPr>
            <a:xfrm>
              <a:off x="1783080" y="1312093"/>
              <a:ext cx="2294890" cy="2616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m-KH" sz="1100" dirty="0">
                  <a:latin typeface="Khmer OS Content" panose="02000500000000020004" pitchFamily="2" charset="0"/>
                  <a:cs typeface="Khmer OS Content" panose="02000500000000020004" pitchFamily="2" charset="0"/>
                </a:rPr>
                <a:t>បំពេញចំនួនថ្ងៃទទួលបានប្រាក់​ហូបចុក</a:t>
              </a:r>
              <a:endParaRPr lang="en-US" sz="1100" dirty="0">
                <a:latin typeface="Khmer OS Content" panose="02000500000000020004" pitchFamily="2" charset="0"/>
                <a:cs typeface="Khmer OS Content" panose="02000500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3375390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32" grpId="0" animBg="1"/>
      <p:bldP spid="3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១. ការគ្រោងថវិកាវគ្គសិក្ខាសាលា</a:t>
            </a:r>
            <a:r>
              <a:rPr lang="en-US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(ត)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8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2BB878-13A4-4B2E-8D5C-FD91F35BF4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51" y="1491916"/>
            <a:ext cx="8592189" cy="27271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AB9E454-884C-4C52-BBA4-8F55A019C1F5}"/>
              </a:ext>
            </a:extLst>
          </p:cNvPr>
          <p:cNvSpPr txBox="1"/>
          <p:nvPr/>
        </p:nvSpPr>
        <p:spPr>
          <a:xfrm>
            <a:off x="513347" y="4748464"/>
            <a:ext cx="8277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m-KH" sz="2000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ក្រោយការគ្រោងចប់ យើងអាចមើលឃើញពីថវិកាដែលត្រូវការប្រើប្រាស់ក្នុងវគ្គសិក្ខាសាលានេះ</a:t>
            </a:r>
            <a:endParaRPr lang="en-US" sz="2000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666172"/>
      </p:ext>
    </p:extLst>
  </p:cSld>
  <p:clrMapOvr>
    <a:masterClrMapping/>
  </p:clrMapOvr>
  <p:transition spd="slow"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-439446" y="0"/>
            <a:ext cx="7990619" cy="723900"/>
          </a:xfrm>
          <a:prstGeom prst="roundRect">
            <a:avLst>
              <a:gd name="adj" fmla="val 5000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6925" lvl="1" indent="-339725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២. ការគ្រោងថវិកាវគ្គបណ្ដុះបណ្ដាល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097C0-8DB5-473C-BA80-9B2E1F042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96886" y="166566"/>
            <a:ext cx="647114" cy="365125"/>
          </a:xfrm>
        </p:spPr>
        <p:txBody>
          <a:bodyPr/>
          <a:lstStyle/>
          <a:p>
            <a:pPr algn="ctr"/>
            <a:fld id="{414B315D-3608-4C4A-8B16-0604A9BCBCA7}" type="slidenum">
              <a:rPr lang="en-US" sz="2000" smtClean="0">
                <a:solidFill>
                  <a:schemeClr val="tx1"/>
                </a:solidFill>
                <a:latin typeface="Arial Narrow" panose="020B0606020202030204" pitchFamily="34" charset="0"/>
              </a:rPr>
              <a:pPr algn="ctr"/>
              <a:t>9</a:t>
            </a:fld>
            <a:endParaRPr lang="en-US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8FA97C1-E275-43AE-A362-FDF7B3DD9CE9}"/>
              </a:ext>
            </a:extLst>
          </p:cNvPr>
          <p:cNvSpPr/>
          <p:nvPr/>
        </p:nvSpPr>
        <p:spPr>
          <a:xfrm>
            <a:off x="304800" y="1162050"/>
            <a:ext cx="8496300" cy="5086350"/>
          </a:xfrm>
          <a:prstGeom prst="roundRect">
            <a:avLst>
              <a:gd name="adj" fmla="val 5431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m-KH" dirty="0">
                <a:solidFill>
                  <a:schemeClr val="bg1"/>
                </a:solidFill>
                <a:latin typeface="Khmer OS Content" panose="02000500000000020004" pitchFamily="2" charset="0"/>
                <a:cs typeface="Khmer OS Content" panose="02000500000000020004" pitchFamily="2" charset="0"/>
              </a:rPr>
              <a:t>យោងប្រកាស ៨៣៨</a:t>
            </a:r>
            <a:r>
              <a:rPr lang="en-US" dirty="0">
                <a:solidFill>
                  <a:schemeClr val="bg1"/>
                </a:solidFill>
                <a:latin typeface="Khmer OS Content" panose="02000500000000020004" pitchFamily="2" charset="0"/>
                <a:cs typeface="Khmer OS Content" panose="02000500000000020004" pitchFamily="2" charset="0"/>
              </a:rPr>
              <a:t> </a:t>
            </a:r>
            <a:r>
              <a:rPr lang="km-KH" dirty="0">
                <a:solidFill>
                  <a:schemeClr val="bg1"/>
                </a:solidFill>
                <a:latin typeface="Khmer OS Content" panose="02000500000000020004" pitchFamily="2" charset="0"/>
                <a:cs typeface="Khmer OS Content" panose="02000500000000020004" pitchFamily="2" charset="0"/>
              </a:rPr>
              <a:t>សហវ.ប្រក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km-KH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m-KH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ក្នុងប្រព័ន្ធគ្រោងថវិកាលើវគ្គបណ្ដុះបណ្ដាលប្រចាំឆ្នាំនេះ លោក លោកស្រីអាច​គ្រោង​បានចំនួន ៦ វគ្គ និង​ក្នុង ១វគ្គអាចគ្រោង​បាន ៦លើក ដោយត្រូវចូលទៅក្នុង </a:t>
            </a:r>
            <a:r>
              <a:rPr lang="en-US" dirty="0">
                <a:latin typeface="Khmer OS Content" panose="02000500000000020004" pitchFamily="2" charset="0"/>
                <a:cs typeface="Khmer OS Content" panose="02000500000000020004" pitchFamily="2" charset="0"/>
              </a:rPr>
              <a:t>Sheet </a:t>
            </a:r>
            <a:r>
              <a:rPr lang="km-KH" dirty="0">
                <a:latin typeface="Khmer OS Content" panose="02000500000000020004" pitchFamily="2" charset="0"/>
                <a:cs typeface="Khmer OS Content" panose="02000500000000020004" pitchFamily="2" charset="0"/>
              </a:rPr>
              <a:t>វគ្គបណ្ដុះបណ្ដាល។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km-KH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>
              <a:latin typeface="Khmer OS Content" panose="02000500000000020004" pitchFamily="2" charset="0"/>
              <a:cs typeface="Khmer OS Content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413438"/>
      </p:ext>
    </p:extLst>
  </p:cSld>
  <p:clrMapOvr>
    <a:masterClrMapping/>
  </p:clrMapOvr>
  <p:transition spd="slow">
    <p:blinds dir="vert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789</TotalTime>
  <Words>965</Words>
  <Application>Microsoft Office PowerPoint</Application>
  <PresentationFormat>On-screen Show (4:3)</PresentationFormat>
  <Paragraphs>159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Arial</vt:lpstr>
      <vt:lpstr>Arial Narrow</vt:lpstr>
      <vt:lpstr>Calibri</vt:lpstr>
      <vt:lpstr>Calibri Light</vt:lpstr>
      <vt:lpstr>DaunPenh</vt:lpstr>
      <vt:lpstr>Khmer OS Battambang</vt:lpstr>
      <vt:lpstr>Khmer OS Content</vt:lpstr>
      <vt:lpstr>Khmer OS Muol Light</vt:lpstr>
      <vt:lpstr>Tacteing</vt:lpstr>
      <vt:lpstr>Times New Roman</vt:lpstr>
      <vt:lpstr>Wingdings</vt:lpstr>
      <vt:lpstr>Office Theme</vt:lpstr>
      <vt:lpstr>បទបង្ហញ ស្ដីពី ប្រព័ន្ធគ្រោងសិក្ខាសាលា វគ្គបណ្ដុះបណ្ដាល បេសកកម្ម និងអាហារូបករណ៍  សម្រាប់មន្ទីរអប់រំ យុវជន និងកីឡា រាជធានី ខេត្ត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របៀបប្រើប្រាស់ប្រព័ន្ធ ផែនការយុទ្ធសាស្ដ្រថវិកា</dc:title>
  <dc:creator>Bunthom Theb</dc:creator>
  <cp:lastModifiedBy>Bunthom Theb</cp:lastModifiedBy>
  <cp:revision>676</cp:revision>
  <cp:lastPrinted>2018-06-25T02:15:31Z</cp:lastPrinted>
  <dcterms:created xsi:type="dcterms:W3CDTF">2018-05-02T01:12:39Z</dcterms:created>
  <dcterms:modified xsi:type="dcterms:W3CDTF">2018-06-27T03:44:34Z</dcterms:modified>
</cp:coreProperties>
</file>