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notesMasterIdLst>
    <p:notesMasterId r:id="rId27"/>
  </p:notesMasterIdLst>
  <p:handoutMasterIdLst>
    <p:handoutMasterId r:id="rId28"/>
  </p:handoutMasterIdLst>
  <p:sldIdLst>
    <p:sldId id="965" r:id="rId2"/>
    <p:sldId id="1704" r:id="rId3"/>
    <p:sldId id="1705" r:id="rId4"/>
    <p:sldId id="1706" r:id="rId5"/>
    <p:sldId id="1707" r:id="rId6"/>
    <p:sldId id="1694" r:id="rId7"/>
    <p:sldId id="1708" r:id="rId8"/>
    <p:sldId id="1696" r:id="rId9"/>
    <p:sldId id="1695" r:id="rId10"/>
    <p:sldId id="1697" r:id="rId11"/>
    <p:sldId id="1698" r:id="rId12"/>
    <p:sldId id="1702" r:id="rId13"/>
    <p:sldId id="1703" r:id="rId14"/>
    <p:sldId id="1699" r:id="rId15"/>
    <p:sldId id="1700" r:id="rId16"/>
    <p:sldId id="1701" r:id="rId17"/>
    <p:sldId id="1709" r:id="rId18"/>
    <p:sldId id="1712" r:id="rId19"/>
    <p:sldId id="1716" r:id="rId20"/>
    <p:sldId id="1717" r:id="rId21"/>
    <p:sldId id="1711" r:id="rId22"/>
    <p:sldId id="1713" r:id="rId23"/>
    <p:sldId id="1714" r:id="rId24"/>
    <p:sldId id="1715" r:id="rId25"/>
    <p:sldId id="1642" r:id="rId26"/>
  </p:sldIdLst>
  <p:sldSz cx="9144000" cy="6858000" type="screen4x3"/>
  <p:notesSz cx="7010400" cy="92964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99CC"/>
    <a:srgbClr val="FFCC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12" autoAdjust="0"/>
    <p:restoredTop sz="94660"/>
  </p:normalViewPr>
  <p:slideViewPr>
    <p:cSldViewPr>
      <p:cViewPr varScale="1">
        <p:scale>
          <a:sx n="65" d="100"/>
          <a:sy n="65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/>
          <a:lstStyle>
            <a:lvl1pPr algn="r">
              <a:defRPr sz="1200"/>
            </a:lvl1pPr>
          </a:lstStyle>
          <a:p>
            <a:fld id="{0E736D19-99AB-4278-AC58-27020B7DF58F}" type="datetimeFigureOut">
              <a:rPr lang="en-US" smtClean="0"/>
              <a:t>4/7/2019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 anchor="b"/>
          <a:lstStyle>
            <a:lvl1pPr algn="r">
              <a:defRPr sz="1200"/>
            </a:lvl1pPr>
          </a:lstStyle>
          <a:p>
            <a:fld id="{3B4DAB81-A25A-42E3-BB27-9FB6D48FF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62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/>
          <a:lstStyle>
            <a:lvl1pPr algn="r">
              <a:defRPr sz="1200"/>
            </a:lvl1pPr>
          </a:lstStyle>
          <a:p>
            <a:fld id="{4D57DEC3-F179-4901-A195-B3EA02DD3CA9}" type="datetimeFigureOut">
              <a:rPr lang="tr-TR" smtClean="0"/>
              <a:pPr/>
              <a:t>7.4.2019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6913"/>
            <a:ext cx="4646612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9" tIns="46590" rIns="93179" bIns="4659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701040" y="4415791"/>
            <a:ext cx="5608320" cy="4183380"/>
          </a:xfrm>
          <a:prstGeom prst="rect">
            <a:avLst/>
          </a:prstGeom>
        </p:spPr>
        <p:txBody>
          <a:bodyPr vert="horz" lIns="93179" tIns="46590" rIns="93179" bIns="4659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9" tIns="46590" rIns="93179" bIns="46590" rtlCol="0" anchor="b"/>
          <a:lstStyle>
            <a:lvl1pPr algn="r">
              <a:defRPr sz="1200"/>
            </a:lvl1pPr>
          </a:lstStyle>
          <a:p>
            <a:fld id="{89B93764-076B-470F-B5F0-95B189955D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5247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E36B93-CD80-4440-B9C6-F56C97D1A53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PE" smtClean="0"/>
          </a:p>
        </p:txBody>
      </p:sp>
    </p:spTree>
    <p:extLst>
      <p:ext uri="{BB962C8B-B14F-4D97-AF65-F5344CB8AC3E}">
        <p14:creationId xmlns:p14="http://schemas.microsoft.com/office/powerpoint/2010/main" val="1309365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5463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0925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0E96B-B32C-43ED-BB81-0C0B9338F40F}" type="datetime1">
              <a:rPr lang="tr-TR" smtClean="0"/>
              <a:t>7.4.2019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43B-5E3F-47CD-A29E-154EB92F5F01}" type="datetime1">
              <a:rPr lang="tr-TR" smtClean="0"/>
              <a:t>7.4.2019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C851-8012-4449-8787-F2BF47DC584C}" type="datetime1">
              <a:rPr lang="tr-TR" smtClean="0"/>
              <a:t>7.4.2019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B27E7-0B87-4EB9-ADD5-B853E17ED92F}" type="datetime1">
              <a:rPr lang="tr-TR" smtClean="0"/>
              <a:t>7.4.2019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E00-8ED6-47EE-9EBE-C5FFD47B52CD}" type="datetime1">
              <a:rPr lang="tr-TR" smtClean="0"/>
              <a:t>7.4.2019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63AE4-F41B-46DB-9CE2-298D413D457F}" type="datetime1">
              <a:rPr lang="tr-TR" smtClean="0"/>
              <a:t>7.4.2019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ACF85-BF02-4770-8C49-034AFDB919A4}" type="datetime1">
              <a:rPr lang="tr-TR" smtClean="0"/>
              <a:t>7.4.2019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CFE17-33FD-43F4-A69B-B00675231D09}" type="datetime1">
              <a:rPr lang="tr-TR" smtClean="0"/>
              <a:t>7.4.2019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5BDB6-AF32-49C5-8982-6490A32AE2C6}" type="datetime1">
              <a:rPr lang="tr-TR" smtClean="0"/>
              <a:t>7.4.2019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F20F-C5F3-4E8E-B07A-25F7FCAEC03A}" type="datetime1">
              <a:rPr lang="tr-TR" smtClean="0"/>
              <a:t>7.4.2019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69D0-4106-45F4-831E-E0C35266E5C3}" type="datetime1">
              <a:rPr lang="tr-TR" smtClean="0"/>
              <a:t>7.4.2019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F2BC06-0865-4A77-9C85-390B0F3E8007}" type="datetime1">
              <a:rPr lang="tr-TR" smtClean="0"/>
              <a:t>7.4.2019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oleObject" Target="file:///E:\SOF\Presentation%20(Preyveng%203-6%20April%202019)\Presentation\Bookkeeping.xlsx%20(Revise).xlsx!%20payment%20Voucher(NEW)!R71C2:R91C9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file:///E:\SOF\Presentation%20(Preyveng%203-6%20April%202019)\Presentation\Bookkeeping.xlsx%20(Revise).xlsx!%20payment%20Voucher(NEW)!R93C2:R113C9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OF\Presentation%20(Preyveng%203-6%20April%202019)\Presentation\Bookkeeping.xlsx%20(Revise).xlsx!%20payment%20Voucher(NEW)!R115C2:R135C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OF\Presentation%20(Preyveng%203-6%20April%202019)\Presentation\Bookkeeping.xlsx%20(Revise).xlsx!%20payment%20Voucher(NEW)!R137C2:R157C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OF\Presentation%20(Preyveng%203-6%20April%202019)\Presentation\Bookkeeping.xlsx%20(Revise).xlsx!%20payment%20Voucher(NEW)!R177C2:R197C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OF\Presentation%20(Preyveng%203-6%20April%202019)\Presentation\Bookkeeping.xlsx%20(Revise).xlsx!%20payment%20Voucher(NEW)!R186C2:R206C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OF\Presentation%20(Preyveng%203-6%20April%202019)\Presentation\Bookkeeping.xlsx%20(Revise).xlsx!%20payment%20Voucher(NEW)!R209C2:R229C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OF\Presentation%20(Preyveng%203-6%20April%202019)\Presentation\Bookkeeping.xlsx%20(Revise).xlsx!%20payment%20Voucher(NEW)!R232C2:R252C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OF\Presentation%20(Preyveng%203-6%20April%202019)\Presentation\Bookkeeping.xlsx%20(Revise).xlsx!%20&#6036;&#6025;&#6098;&#6023;&#6072;&#6036;&#6081;&#6049;&#6070;%20(&#6040;&#6016;&#6042;&#6070;)!R5C2:R28C23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OF\Presentation%20(Preyveng%203-6%20April%202019)\Presentation\Bookkeeping.xlsx%20(Revise).xlsx!&#6036;&#6025;&#6098;&#6023;&#6072;&#6036;&#6081;&#6049;&#6070;%20(&#6016;&#6075;&#6040;&#6098;&#6039;&#6088;)!R5C2:R25C23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OF\Presentation%20(Preyveng%203-6%20April%202019)\Presentation\Bookkeeping.xlsx%20(Revise).xlsx!&#6036;&#6025;&#6098;&#6023;&#6072;&#6036;&#6081;&#6049;&#6070;%20(&#6040;&#6072;&#6035;&#6070;)%20!R5C2:R25C23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OF\Presentation\Presentation%20on%2020-22%20March%202019%20for%20DoF\Presentation\&#6042;&#6036;&#6070;&#6041;&#6016;&#6070;&#6042;&#6030;&#6093;&#6033;&#6076;&#6033;&#6070;&#6031;&#6091;&#6021;&#6086;&#6030;&#6070;&#6041;&#6032;&#6044;&#6071;&#6016;&#6070;%20(&#6115;.&#6113;).xlsx!&#6031;&#6070;&#6042;&#6070;&#6020;&#6043;&#6081;&#6017;%20&#6115;.&#6113;%20.!R4C1:R5C5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1.emf"/><Relationship Id="rId5" Type="http://schemas.openxmlformats.org/officeDocument/2006/relationships/oleObject" Target="file:///D:\SOF\Presentation\Presentation%20on%2020-22%20March%202019%20for%20DoF\Presentation\&#6042;&#6036;&#6070;&#6041;&#6016;&#6070;&#6042;&#6030;&#6093;&#6033;&#6076;&#6033;&#6070;&#6031;&#6091;&#6021;&#6086;&#6030;&#6070;&#6041;&#6032;&#6044;&#6071;&#6016;&#6070;%20(&#6115;.&#6113;).xlsx!&#6031;&#6070;&#6042;&#6070;&#6020;&#6043;&#6081;&#6017;%20&#6115;.&#6113;%20.!R8C1:R29C8" TargetMode="Externa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OF\Presentation%20(Preyveng%203-6%20April%202019)\Presentation\&#6042;&#6036;&#6070;&#6041;&#6016;&#6070;&#6042;&#6030;&#6093;&#6033;&#6076;&#6033;&#6070;&#6031;&#6091;&#6021;&#6086;&#6030;&#6070;&#6041;&#6032;&#6044;&#6071;&#6016;&#6070;%20(&#6115;.&#6113;).xlsx!Example%20for%20School%20(2)!R3C1:R37C8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23.emf"/><Relationship Id="rId4" Type="http://schemas.openxmlformats.org/officeDocument/2006/relationships/oleObject" Target="file:///G:\SOF\Presentation%20(Preyveng%203-6%20April%202019)\Presentation\&#6042;&#6036;&#6070;&#6041;&#6016;&#6070;&#6042;&#6030;&#6093;&#6033;&#6076;&#6033;&#6070;&#6031;&#6091;&#6021;&#6086;&#6030;&#6070;&#6041;&#6032;&#6044;&#6071;&#6016;&#6070;%20(&#6115;.&#6113;).xlsx!&#6031;&#6070;&#6042;&#6070;&#6020;&#6043;&#6081;&#6017;%20&#6114;.&#6113;&#8203;%20&#6016;%20(EX)!R8C1:R45C28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OF\Presentation%20(Preyveng%203-6%20April%202019)\Presentation\&#6042;&#6036;&#6070;&#6041;&#6016;&#6070;&#6042;&#6030;&#6093;&#6033;&#6076;&#6033;&#6070;&#6031;&#6091;&#6021;&#6086;&#6030;&#6070;&#6041;&#6032;&#6044;&#6071;&#6016;&#6070;%20(&#6115;.&#6113;).xlsx!&#6031;&#6070;&#6042;&#6070;&#6020;&#6043;&#6081;&#6017;%20&#6114;.&#6113;&#8203;%20&#6017;%20(Ex)!R8C1:R40C8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SOF\Presentation%20(Preyveng%203-6%20April%202019)\Presentation\Bookkeeping.xlsx%20(Revise).xlsx!&#6036;&#6025;&#6098;&#6023;&#6072;&#6031;&#6070;&#6040;&#6026;&#6070;&#6035;&#6047;&#6070;&#6021;&#6091;&#6036;&#6070;&#6098;&#6042;&#6016;&#6091;&#6035;&#6085;&#6034;&#6035;&#6070;&#6018;&#6070;&#6042;!R5C2:R28C17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file:///D:\SOF\Presentation\Presentation%20on%2020-22%20March%202019%20for%20DoF\Presentation\Bookkeeping.xlsx%20(Revise).xlsx!Receipt%20Voucher(New)%20!R2C2:R21C9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OF\Presentation\Presentation%20on%2020-22%20March%202019%20for%20DoF\Presentation\Bookkeeping.xlsx%20(Revise).xlsx!Receipt%20Voucher(New)%20!R23C2:R42C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file:///D:\SOF\Presentation\Presentation%20on%2020-22%20March%202019%20for%20DoF\Presentation\Bookkeeping.xlsx%20(Revise).xlsx!Receipt%20Voucher(New)%20!R46C2:R65C9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OF\Presentation\Presentation%20on%2020-22%20March%202019%20for%20DoF\Presentation\Bookkeeping.xlsx%20(Revise).xlsx!%20payment%20Voucher(NEW)!R4C2:R24C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emf"/><Relationship Id="rId4" Type="http://schemas.openxmlformats.org/officeDocument/2006/relationships/oleObject" Target="file:///D:\SOF\Presentation\Presentation%20on%2020-22%20March%202019%20for%20DoF\Presentation\Bookkeeping.xlsx%20(Revise).xlsx!%20payment%20Voucher(NEW)!R26C2:R46C9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file:///E:\SOF\Presentation%20(Preyveng%203-6%20April%202019)\Presentation\Bookkeeping.xlsx%20(Revise).xlsx!%20payment%20Voucher(NEW)!R49C2:R69C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2220529"/>
            <a:ext cx="8784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800" dirty="0" smtClean="0">
                <a:solidFill>
                  <a:schemeClr val="accent1">
                    <a:lumMod val="75000"/>
                  </a:schemeClr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</a:t>
            </a:r>
            <a:r>
              <a:rPr lang="km-KH" sz="2800" dirty="0" smtClean="0">
                <a:solidFill>
                  <a:schemeClr val="accent1">
                    <a:lumMod val="75000"/>
                  </a:schemeClr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អនុវត្ត</a:t>
            </a:r>
            <a:r>
              <a:rPr lang="ca-ES" sz="2800" dirty="0" smtClean="0">
                <a:solidFill>
                  <a:schemeClr val="accent1">
                    <a:lumMod val="75000"/>
                  </a:schemeClr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ថវិកា</a:t>
            </a:r>
            <a:r>
              <a:rPr lang="km-KH" sz="2800" dirty="0" smtClean="0">
                <a:solidFill>
                  <a:schemeClr val="accent1">
                    <a:lumMod val="75000"/>
                  </a:schemeClr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សម្រាប់</a:t>
            </a:r>
            <a:endParaRPr lang="ca-ES" sz="2800" dirty="0" smtClean="0">
              <a:solidFill>
                <a:schemeClr val="accent1">
                  <a:lumMod val="75000"/>
                </a:schemeClr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algn="ctr"/>
            <a:r>
              <a:rPr lang="ca-ES" sz="2800" dirty="0" smtClean="0">
                <a:solidFill>
                  <a:schemeClr val="accent1">
                    <a:lumMod val="75000"/>
                  </a:schemeClr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មូលនិធិដំណើរការសាលារៀនសាធារណៈ</a:t>
            </a:r>
            <a:endParaRPr lang="tr-TR" sz="2800" i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183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10</a:t>
            </a:fld>
            <a:endParaRPr lang="tr-T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586115"/>
              </p:ext>
            </p:extLst>
          </p:nvPr>
        </p:nvGraphicFramePr>
        <p:xfrm>
          <a:off x="323529" y="404664"/>
          <a:ext cx="8496944" cy="6120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3" name="Worksheet" r:id="rId4" imgW="9820392" imgH="6886469" progId="Excel.Sheet.12">
                  <p:link updateAutomatic="1"/>
                </p:oleObj>
              </mc:Choice>
              <mc:Fallback>
                <p:oleObj name="Worksheet" r:id="rId4" imgW="9820392" imgH="68864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9" y="404664"/>
                        <a:ext cx="8496944" cy="6120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188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11</a:t>
            </a:fld>
            <a:endParaRPr lang="tr-TR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027946"/>
              </p:ext>
            </p:extLst>
          </p:nvPr>
        </p:nvGraphicFramePr>
        <p:xfrm>
          <a:off x="323529" y="332656"/>
          <a:ext cx="8496944" cy="6048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7" name="Worksheet" r:id="rId4" imgW="9820392" imgH="6886469" progId="Excel.Sheet.12">
                  <p:link updateAutomatic="1"/>
                </p:oleObj>
              </mc:Choice>
              <mc:Fallback>
                <p:oleObj name="Worksheet" r:id="rId4" imgW="9820392" imgH="68864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9" y="332656"/>
                        <a:ext cx="8496944" cy="6048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906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12</a:t>
            </a:fld>
            <a:endParaRPr lang="tr-T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699757"/>
              </p:ext>
            </p:extLst>
          </p:nvPr>
        </p:nvGraphicFramePr>
        <p:xfrm>
          <a:off x="395536" y="476672"/>
          <a:ext cx="8568952" cy="6048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6" name="Worksheet" r:id="rId3" imgW="9820392" imgH="6886469" progId="Excel.Sheet.12">
                  <p:link updateAutomatic="1"/>
                </p:oleObj>
              </mc:Choice>
              <mc:Fallback>
                <p:oleObj name="Worksheet" r:id="rId3" imgW="9820392" imgH="68864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476672"/>
                        <a:ext cx="8568952" cy="6048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773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13</a:t>
            </a:fld>
            <a:endParaRPr lang="tr-TR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673143"/>
              </p:ext>
            </p:extLst>
          </p:nvPr>
        </p:nvGraphicFramePr>
        <p:xfrm>
          <a:off x="251521" y="404664"/>
          <a:ext cx="8568952" cy="6048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4" name="Worksheet" r:id="rId3" imgW="9820392" imgH="6886469" progId="Excel.Sheet.12">
                  <p:link updateAutomatic="1"/>
                </p:oleObj>
              </mc:Choice>
              <mc:Fallback>
                <p:oleObj name="Worksheet" r:id="rId3" imgW="9820392" imgH="68864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1" y="404664"/>
                        <a:ext cx="8568952" cy="6048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240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14</a:t>
            </a:fld>
            <a:endParaRPr lang="tr-T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750763"/>
              </p:ext>
            </p:extLst>
          </p:nvPr>
        </p:nvGraphicFramePr>
        <p:xfrm>
          <a:off x="323528" y="548680"/>
          <a:ext cx="8568952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Worksheet" r:id="rId3" imgW="10191643" imgH="6886466" progId="Excel.Sheet.12">
                  <p:link updateAutomatic="1"/>
                </p:oleObj>
              </mc:Choice>
              <mc:Fallback>
                <p:oleObj name="Worksheet" r:id="rId3" imgW="10191643" imgH="688646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548680"/>
                        <a:ext cx="8568952" cy="5976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031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15</a:t>
            </a:fld>
            <a:endParaRPr lang="tr-T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134899"/>
              </p:ext>
            </p:extLst>
          </p:nvPr>
        </p:nvGraphicFramePr>
        <p:xfrm>
          <a:off x="323529" y="476672"/>
          <a:ext cx="8496944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" name="Worksheet" r:id="rId3" imgW="9820392" imgH="6886469" progId="Excel.Sheet.12">
                  <p:link updateAutomatic="1"/>
                </p:oleObj>
              </mc:Choice>
              <mc:Fallback>
                <p:oleObj name="Worksheet" r:id="rId3" imgW="9820392" imgH="68864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9" y="476672"/>
                        <a:ext cx="8496944" cy="5976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18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16</a:t>
            </a:fld>
            <a:endParaRPr lang="tr-TR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681833"/>
              </p:ext>
            </p:extLst>
          </p:nvPr>
        </p:nvGraphicFramePr>
        <p:xfrm>
          <a:off x="323529" y="404664"/>
          <a:ext cx="8424936" cy="6120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Worksheet" r:id="rId3" imgW="9820392" imgH="6886469" progId="Excel.Sheet.12">
                  <p:link updateAutomatic="1"/>
                </p:oleObj>
              </mc:Choice>
              <mc:Fallback>
                <p:oleObj name="Worksheet" r:id="rId3" imgW="9820392" imgH="68864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9" y="404664"/>
                        <a:ext cx="8424936" cy="6120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013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17</a:t>
            </a:fld>
            <a:endParaRPr lang="tr-TR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379432"/>
              </p:ext>
            </p:extLst>
          </p:nvPr>
        </p:nvGraphicFramePr>
        <p:xfrm>
          <a:off x="251521" y="476672"/>
          <a:ext cx="8568952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0" name="Worksheet" r:id="rId3" imgW="9820392" imgH="6886469" progId="Excel.Sheet.12">
                  <p:link updateAutomatic="1"/>
                </p:oleObj>
              </mc:Choice>
              <mc:Fallback>
                <p:oleObj name="Worksheet" r:id="rId3" imgW="9820392" imgH="68864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1" y="476672"/>
                        <a:ext cx="8568952" cy="5976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69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16307" y="116632"/>
            <a:ext cx="8784976" cy="531440"/>
          </a:xfrm>
          <a:prstGeom prst="rect">
            <a:avLst/>
          </a:prstGeom>
        </p:spPr>
        <p:txBody>
          <a:bodyPr vert="horz" lIns="0" rIns="0" bIns="0" anchor="b">
            <a:normAutofit fontScale="2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a-ES" dirty="0"/>
              <a:t> </a:t>
            </a:r>
            <a:endParaRPr lang="ca-ES" dirty="0" smtClean="0"/>
          </a:p>
          <a:p>
            <a:endParaRPr lang="ca-ES" sz="5300" dirty="0" smtClean="0">
              <a:latin typeface="Khmer MEF2" pitchFamily="2" charset="0"/>
              <a:cs typeface="Khmer MEF2" pitchFamily="2" charset="0"/>
            </a:endParaRPr>
          </a:p>
          <a:p>
            <a:endParaRPr lang="ca-ES" sz="8000" dirty="0">
              <a:latin typeface="Khmer MEF2" pitchFamily="2" charset="0"/>
              <a:cs typeface="Khmer MEF2" pitchFamily="2" charset="0"/>
            </a:endParaRPr>
          </a:p>
          <a:p>
            <a:pPr algn="ctr"/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១.៤</a:t>
            </a:r>
            <a:r>
              <a:rPr lang="ca-ES" sz="8000" dirty="0" smtClean="0">
                <a:latin typeface="Khmer MEF2" pitchFamily="2" charset="0"/>
                <a:cs typeface="Khmer MEF2" pitchFamily="2" charset="0"/>
              </a:rPr>
              <a:t>.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 បញ្ជីបេឡា​ ខែមករា </a:t>
            </a:r>
            <a:r>
              <a:rPr lang="km-KH" sz="8000" dirty="0">
                <a:latin typeface="Khmer MEF2" pitchFamily="2" charset="0"/>
                <a:cs typeface="Khmer MEF2" pitchFamily="2" charset="0"/>
              </a:rPr>
              <a:t>ឆ្នាំ២០២០        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​</a:t>
            </a:r>
            <a:r>
              <a:rPr lang="km-KH" sz="8000" dirty="0">
                <a:latin typeface="Khmer MEF2" pitchFamily="2" charset="0"/>
                <a:cs typeface="Khmer MEF2" pitchFamily="2" charset="0"/>
              </a:rPr>
              <a:t>ឯកតា 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រៀល  ​(គំរូ</a:t>
            </a:r>
            <a:r>
              <a:rPr lang="km-KH" sz="8000" dirty="0">
                <a:latin typeface="Khmer MEF2" pitchFamily="2" charset="0"/>
                <a:cs typeface="Khmer MEF2" pitchFamily="2" charset="0"/>
              </a:rPr>
              <a:t>លេខ 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៥) </a:t>
            </a:r>
            <a:endParaRPr lang="km-KH" sz="8000" dirty="0">
              <a:latin typeface="Khmer MEF2" pitchFamily="2" charset="0"/>
              <a:cs typeface="Khmer MEF2" pitchFamily="2" charset="0"/>
            </a:endParaRPr>
          </a:p>
          <a:p>
            <a:endParaRPr lang="km-KH" sz="5300" dirty="0">
              <a:latin typeface="Khmer MEF2" pitchFamily="2" charset="0"/>
              <a:cs typeface="Khmer MEF2" pitchFamily="2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317702"/>
              </p:ext>
            </p:extLst>
          </p:nvPr>
        </p:nvGraphicFramePr>
        <p:xfrm>
          <a:off x="316307" y="648072"/>
          <a:ext cx="8504165" cy="5733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3" name="Worksheet" r:id="rId3" imgW="16497306" imgH="8829522" progId="Excel.Sheet.12">
                  <p:link updateAutomatic="1"/>
                </p:oleObj>
              </mc:Choice>
              <mc:Fallback>
                <p:oleObj name="Worksheet" r:id="rId3" imgW="16497306" imgH="882952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307" y="648072"/>
                        <a:ext cx="8504165" cy="5733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035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16307" y="116632"/>
            <a:ext cx="8784976" cy="531440"/>
          </a:xfrm>
          <a:prstGeom prst="rect">
            <a:avLst/>
          </a:prstGeom>
        </p:spPr>
        <p:txBody>
          <a:bodyPr vert="horz" lIns="0" rIns="0" bIns="0" anchor="b">
            <a:normAutofit fontScale="2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a-ES" dirty="0"/>
              <a:t> </a:t>
            </a:r>
            <a:endParaRPr lang="ca-ES" dirty="0" smtClean="0"/>
          </a:p>
          <a:p>
            <a:endParaRPr lang="ca-ES" sz="5300" dirty="0" smtClean="0">
              <a:latin typeface="Khmer MEF2" pitchFamily="2" charset="0"/>
              <a:cs typeface="Khmer MEF2" pitchFamily="2" charset="0"/>
            </a:endParaRPr>
          </a:p>
          <a:p>
            <a:endParaRPr lang="ca-ES" sz="8000" dirty="0">
              <a:latin typeface="Khmer MEF2" pitchFamily="2" charset="0"/>
              <a:cs typeface="Khmer MEF2" pitchFamily="2" charset="0"/>
            </a:endParaRPr>
          </a:p>
          <a:p>
            <a:pPr algn="ctr"/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១.៤</a:t>
            </a:r>
            <a:r>
              <a:rPr lang="ca-ES" sz="8000" dirty="0" smtClean="0">
                <a:latin typeface="Khmer MEF2" pitchFamily="2" charset="0"/>
                <a:cs typeface="Khmer MEF2" pitchFamily="2" charset="0"/>
              </a:rPr>
              <a:t>.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 បញ្ជីបេឡា​ ខែកុម្ភៈ </a:t>
            </a:r>
            <a:r>
              <a:rPr lang="km-KH" sz="8000" dirty="0">
                <a:latin typeface="Khmer MEF2" pitchFamily="2" charset="0"/>
                <a:cs typeface="Khmer MEF2" pitchFamily="2" charset="0"/>
              </a:rPr>
              <a:t>ឆ្នាំ២០២០        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​</a:t>
            </a:r>
            <a:r>
              <a:rPr lang="km-KH" sz="8000" dirty="0">
                <a:latin typeface="Khmer MEF2" pitchFamily="2" charset="0"/>
                <a:cs typeface="Khmer MEF2" pitchFamily="2" charset="0"/>
              </a:rPr>
              <a:t>ឯកតា 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រៀល  ​(គំរូ</a:t>
            </a:r>
            <a:r>
              <a:rPr lang="km-KH" sz="8000" dirty="0">
                <a:latin typeface="Khmer MEF2" pitchFamily="2" charset="0"/>
                <a:cs typeface="Khmer MEF2" pitchFamily="2" charset="0"/>
              </a:rPr>
              <a:t>លេខ 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៥) </a:t>
            </a:r>
            <a:endParaRPr lang="km-KH" sz="8000" dirty="0">
              <a:latin typeface="Khmer MEF2" pitchFamily="2" charset="0"/>
              <a:cs typeface="Khmer MEF2" pitchFamily="2" charset="0"/>
            </a:endParaRPr>
          </a:p>
          <a:p>
            <a:endParaRPr lang="km-KH" sz="5300" dirty="0">
              <a:latin typeface="Khmer MEF2" pitchFamily="2" charset="0"/>
              <a:cs typeface="Khmer MEF2" pitchFamily="2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516693"/>
              </p:ext>
            </p:extLst>
          </p:nvPr>
        </p:nvGraphicFramePr>
        <p:xfrm>
          <a:off x="179512" y="648072"/>
          <a:ext cx="8784976" cy="5949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1" name="Worksheet" r:id="rId3" imgW="16868686" imgH="7772559" progId="Excel.Sheet.12">
                  <p:link updateAutomatic="1"/>
                </p:oleObj>
              </mc:Choice>
              <mc:Fallback>
                <p:oleObj name="Worksheet" r:id="rId3" imgW="16868686" imgH="777255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512" y="648072"/>
                        <a:ext cx="8784976" cy="5949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922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km-KH" dirty="0" smtClean="0"/>
              <a:t>មាតិកា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84784"/>
            <a:ext cx="8568952" cy="51125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km-KH" sz="2000" dirty="0" smtClean="0">
              <a:latin typeface="Khmer MEF2" pitchFamily="2" charset="0"/>
              <a:cs typeface="Khmer MEF2" pitchFamily="2" charset="0"/>
            </a:endParaRPr>
          </a:p>
          <a:p>
            <a:pPr marL="0" indent="0">
              <a:buNone/>
            </a:pP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១.កិច្ចបញ្ជិកាគណនេយ្យហិរញ្ញកិច្ច</a:t>
            </a:r>
          </a:p>
          <a:p>
            <a:pPr marL="0" indent="0">
              <a:buNone/>
            </a:pPr>
            <a:r>
              <a:rPr lang="km-KH" sz="2000" dirty="0">
                <a:latin typeface="Khmer MEF2" pitchFamily="2" charset="0"/>
                <a:cs typeface="Khmer MEF2" pitchFamily="2" charset="0"/>
              </a:rPr>
              <a:t>	</a:t>
            </a:r>
          </a:p>
          <a:p>
            <a:pPr marL="0" indent="0">
              <a:buNone/>
            </a:pP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	១.១ បញ្ជីតាមដានសាច់បា្រក់ក្នុងធនាគារ </a:t>
            </a:r>
          </a:p>
          <a:p>
            <a:pPr marL="0" indent="0">
              <a:buNone/>
            </a:pPr>
            <a:r>
              <a:rPr lang="km-KH" sz="2000" dirty="0">
                <a:latin typeface="Khmer MEF2" pitchFamily="2" charset="0"/>
                <a:cs typeface="Khmer MEF2" pitchFamily="2" charset="0"/>
              </a:rPr>
              <a:t>	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១.២ ប័ណ្ណចំណូល</a:t>
            </a:r>
          </a:p>
          <a:p>
            <a:pPr marL="0" indent="0">
              <a:buNone/>
            </a:pPr>
            <a:r>
              <a:rPr lang="km-KH" sz="2000" dirty="0">
                <a:latin typeface="Khmer MEF2" pitchFamily="2" charset="0"/>
                <a:cs typeface="Khmer MEF2" pitchFamily="2" charset="0"/>
              </a:rPr>
              <a:t>	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១.៣ ប័ណ្ណចំណាយ</a:t>
            </a:r>
          </a:p>
          <a:p>
            <a:pPr marL="0" indent="0">
              <a:buNone/>
            </a:pPr>
            <a:r>
              <a:rPr lang="km-KH" sz="2000" dirty="0">
                <a:latin typeface="Khmer MEF2" pitchFamily="2" charset="0"/>
                <a:cs typeface="Khmer MEF2" pitchFamily="2" charset="0"/>
              </a:rPr>
              <a:t>	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១.៤ បញ្ជីបេឡា</a:t>
            </a:r>
          </a:p>
          <a:p>
            <a:pPr marL="0" indent="0">
              <a:buNone/>
            </a:pPr>
            <a:endParaRPr lang="km-KH" sz="2000" dirty="0" smtClean="0">
              <a:latin typeface="Khmer MEF2" pitchFamily="2" charset="0"/>
              <a:cs typeface="Khmer MEF2" pitchFamily="2" charset="0"/>
            </a:endParaRPr>
          </a:p>
          <a:p>
            <a:pPr marL="0" indent="0">
              <a:buNone/>
            </a:pP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២.របាយការណ៍ហិរញ្ញវត្ថុ</a:t>
            </a:r>
          </a:p>
          <a:p>
            <a:pPr marL="0" indent="0">
              <a:buNone/>
            </a:pPr>
            <a:endParaRPr lang="km-KH" sz="2000" dirty="0" smtClean="0">
              <a:latin typeface="Khmer MEF2" pitchFamily="2" charset="0"/>
              <a:cs typeface="Khmer MEF2" pitchFamily="2" charset="0"/>
            </a:endParaRPr>
          </a:p>
          <a:p>
            <a:pPr marL="0" indent="0">
              <a:buNone/>
            </a:pPr>
            <a:r>
              <a:rPr lang="km-KH" sz="2000" dirty="0">
                <a:latin typeface="Khmer MEF2" pitchFamily="2" charset="0"/>
                <a:cs typeface="Khmer MEF2" pitchFamily="2" charset="0"/>
              </a:rPr>
              <a:t>	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២.១  របាយការណ៍ទូទាត់ចំណាយថវិកាសម្រាប់មូលនិធីដំណើរការសាលា </a:t>
            </a:r>
          </a:p>
          <a:p>
            <a:pPr marL="0" indent="0">
              <a:buNone/>
            </a:pP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	       ​ រៀនសាធារណៈប្រចាំត្រីមាសទី</a:t>
            </a:r>
            <a:r>
              <a:rPr lang="ca-ES" sz="2000" dirty="0" smtClean="0">
                <a:latin typeface="Khmer MEF2" pitchFamily="2" charset="0"/>
                <a:cs typeface="Khmer MEF2" pitchFamily="2" charset="0"/>
              </a:rPr>
              <a:t>១ 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ឆ្នាំ</a:t>
            </a:r>
            <a:r>
              <a:rPr lang="ca-ES" sz="2000" dirty="0" smtClean="0">
                <a:latin typeface="Khmer MEF2" pitchFamily="2" charset="0"/>
                <a:cs typeface="Khmer MEF2" pitchFamily="2" charset="0"/>
              </a:rPr>
              <a:t>២០២០</a:t>
            </a:r>
            <a:endParaRPr lang="km-KH" sz="2000" dirty="0" smtClean="0">
              <a:latin typeface="Khmer MEF2" pitchFamily="2" charset="0"/>
              <a:cs typeface="Khmer MEF2" pitchFamily="2" charset="0"/>
            </a:endParaRPr>
          </a:p>
          <a:p>
            <a:pPr marL="0" indent="0">
              <a:buNone/>
            </a:pPr>
            <a:r>
              <a:rPr lang="km-KH" sz="2000" dirty="0">
                <a:latin typeface="Khmer MEF2" pitchFamily="2" charset="0"/>
                <a:cs typeface="Khmer MEF2" pitchFamily="2" charset="0"/>
              </a:rPr>
              <a:t>	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២.២  របាយការណ៍ចំណាយថវិកាតាមចំណាត់ថ្នាក់សេដ្ឋកិច្ចសម្រាប់</a:t>
            </a:r>
            <a:r>
              <a:rPr lang="km-KH" sz="2000" dirty="0">
                <a:latin typeface="Khmer MEF2" pitchFamily="2" charset="0"/>
                <a:cs typeface="Khmer MEF2" pitchFamily="2" charset="0"/>
              </a:rPr>
              <a:t>មូលនិធី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ដំណើរ</a:t>
            </a:r>
          </a:p>
          <a:p>
            <a:pPr marL="0" indent="0">
              <a:buNone/>
            </a:pP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	         ការសាលារៀនសាធារណៈ </a:t>
            </a:r>
          </a:p>
          <a:p>
            <a:pPr marL="0" indent="0">
              <a:buNone/>
            </a:pP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	​២.៣  </a:t>
            </a:r>
            <a:r>
              <a:rPr lang="km-KH" sz="2000" dirty="0">
                <a:latin typeface="Khmer MEF2" pitchFamily="2" charset="0"/>
                <a:cs typeface="Khmer MEF2" pitchFamily="2" charset="0"/>
              </a:rPr>
              <a:t>របាយការណ៍ចំណាយថវិកាតាមសកម្មភាពសម្រាប់មូលនិធីដំណើរ	</a:t>
            </a:r>
            <a:endParaRPr lang="km-KH" sz="2000" dirty="0" smtClean="0">
              <a:latin typeface="Khmer MEF2" pitchFamily="2" charset="0"/>
              <a:cs typeface="Khmer MEF2" pitchFamily="2" charset="0"/>
            </a:endParaRPr>
          </a:p>
          <a:p>
            <a:pPr marL="0" indent="0">
              <a:buNone/>
            </a:pP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                      </a:t>
            </a:r>
            <a:r>
              <a:rPr lang="km-KH" sz="2000" dirty="0">
                <a:latin typeface="Khmer MEF2" pitchFamily="2" charset="0"/>
                <a:cs typeface="Khmer MEF2" pitchFamily="2" charset="0"/>
              </a:rPr>
              <a:t>ការសាលារៀនសាធារណៈ </a:t>
            </a:r>
          </a:p>
          <a:p>
            <a:pPr marL="0" indent="0">
              <a:buNone/>
            </a:pPr>
            <a:endParaRPr lang="km-KH" sz="2000" dirty="0" smtClean="0">
              <a:latin typeface="Khmer MEF2" pitchFamily="2" charset="0"/>
              <a:cs typeface="Khmer MEF2" pitchFamily="2" charset="0"/>
            </a:endParaRPr>
          </a:p>
          <a:p>
            <a:pPr marL="0" indent="0">
              <a:buNone/>
            </a:pPr>
            <a:endParaRPr lang="km-KH" sz="2000" dirty="0" smtClean="0">
              <a:latin typeface="Khmer MEF2" pitchFamily="2" charset="0"/>
              <a:cs typeface="Khmer MEF2" pitchFamily="2" charset="0"/>
            </a:endParaRPr>
          </a:p>
          <a:p>
            <a:pPr marL="0" indent="0">
              <a:buNone/>
            </a:pPr>
            <a:r>
              <a:rPr lang="km-KH" sz="2000" dirty="0">
                <a:latin typeface="Khmer MEF2" pitchFamily="2" charset="0"/>
                <a:cs typeface="Khmer MEF2" pitchFamily="2" charset="0"/>
              </a:rPr>
              <a:t>	</a:t>
            </a:r>
            <a:endParaRPr lang="ca-ES" sz="2000" dirty="0">
              <a:latin typeface="Khmer MEF2" pitchFamily="2" charset="0"/>
              <a:cs typeface="Khmer MEF2" pitchFamily="2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422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16307" y="116632"/>
            <a:ext cx="8784976" cy="531440"/>
          </a:xfrm>
          <a:prstGeom prst="rect">
            <a:avLst/>
          </a:prstGeom>
        </p:spPr>
        <p:txBody>
          <a:bodyPr vert="horz" lIns="0" rIns="0" bIns="0" anchor="b">
            <a:normAutofit fontScale="2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a-ES" dirty="0"/>
              <a:t> </a:t>
            </a:r>
            <a:endParaRPr lang="ca-ES" dirty="0" smtClean="0"/>
          </a:p>
          <a:p>
            <a:endParaRPr lang="ca-ES" sz="5300" dirty="0" smtClean="0">
              <a:latin typeface="Khmer MEF2" pitchFamily="2" charset="0"/>
              <a:cs typeface="Khmer MEF2" pitchFamily="2" charset="0"/>
            </a:endParaRPr>
          </a:p>
          <a:p>
            <a:endParaRPr lang="ca-ES" sz="8000" dirty="0">
              <a:latin typeface="Khmer MEF2" pitchFamily="2" charset="0"/>
              <a:cs typeface="Khmer MEF2" pitchFamily="2" charset="0"/>
            </a:endParaRPr>
          </a:p>
          <a:p>
            <a:pPr algn="ctr"/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១.៤</a:t>
            </a:r>
            <a:r>
              <a:rPr lang="ca-ES" sz="8000" dirty="0" smtClean="0">
                <a:latin typeface="Khmer MEF2" pitchFamily="2" charset="0"/>
                <a:cs typeface="Khmer MEF2" pitchFamily="2" charset="0"/>
              </a:rPr>
              <a:t>.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 បញ្ជីបេឡា​ ខែមីនា </a:t>
            </a:r>
            <a:r>
              <a:rPr lang="km-KH" sz="8000" dirty="0">
                <a:latin typeface="Khmer MEF2" pitchFamily="2" charset="0"/>
                <a:cs typeface="Khmer MEF2" pitchFamily="2" charset="0"/>
              </a:rPr>
              <a:t>ឆ្នាំ២០២០        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​</a:t>
            </a:r>
            <a:r>
              <a:rPr lang="km-KH" sz="8000" dirty="0">
                <a:latin typeface="Khmer MEF2" pitchFamily="2" charset="0"/>
                <a:cs typeface="Khmer MEF2" pitchFamily="2" charset="0"/>
              </a:rPr>
              <a:t>ឯកតា 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រៀល  ​(គំរូ</a:t>
            </a:r>
            <a:r>
              <a:rPr lang="km-KH" sz="8000" dirty="0">
                <a:latin typeface="Khmer MEF2" pitchFamily="2" charset="0"/>
                <a:cs typeface="Khmer MEF2" pitchFamily="2" charset="0"/>
              </a:rPr>
              <a:t>លេខ </a:t>
            </a:r>
            <a:r>
              <a:rPr lang="km-KH" sz="8000" dirty="0" smtClean="0">
                <a:latin typeface="Khmer MEF2" pitchFamily="2" charset="0"/>
                <a:cs typeface="Khmer MEF2" pitchFamily="2" charset="0"/>
              </a:rPr>
              <a:t>៥) </a:t>
            </a:r>
            <a:endParaRPr lang="km-KH" sz="8000" dirty="0">
              <a:latin typeface="Khmer MEF2" pitchFamily="2" charset="0"/>
              <a:cs typeface="Khmer MEF2" pitchFamily="2" charset="0"/>
            </a:endParaRPr>
          </a:p>
          <a:p>
            <a:endParaRPr lang="km-KH" sz="5300" dirty="0">
              <a:latin typeface="Khmer MEF2" pitchFamily="2" charset="0"/>
              <a:cs typeface="Khmer MEF2" pitchFamily="2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149503"/>
              </p:ext>
            </p:extLst>
          </p:nvPr>
        </p:nvGraphicFramePr>
        <p:xfrm>
          <a:off x="316307" y="648072"/>
          <a:ext cx="8504165" cy="5877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Worksheet" r:id="rId3" imgW="16106786" imgH="7772559" progId="Excel.Sheet.12">
                  <p:link updateAutomatic="1"/>
                </p:oleObj>
              </mc:Choice>
              <mc:Fallback>
                <p:oleObj name="Worksheet" r:id="rId3" imgW="16106786" imgH="777255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307" y="648072"/>
                        <a:ext cx="8504165" cy="58772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41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16307" y="116632"/>
            <a:ext cx="8784976" cy="531440"/>
          </a:xfrm>
          <a:prstGeom prst="rect">
            <a:avLst/>
          </a:prstGeom>
        </p:spPr>
        <p:txBody>
          <a:bodyPr vert="horz" lIns="0" rIns="0" bIns="0" anchor="b">
            <a:normAutofit fontScale="2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a-ES" dirty="0"/>
              <a:t> </a:t>
            </a:r>
            <a:endParaRPr lang="ca-ES" dirty="0" smtClean="0"/>
          </a:p>
          <a:p>
            <a:endParaRPr lang="ca-ES" sz="5300" dirty="0" smtClean="0">
              <a:latin typeface="Khmer MEF2" pitchFamily="2" charset="0"/>
              <a:cs typeface="Khmer MEF2" pitchFamily="2" charset="0"/>
            </a:endParaRPr>
          </a:p>
          <a:p>
            <a:endParaRPr lang="ca-ES" sz="5300" dirty="0">
              <a:latin typeface="Khmer MEF2" pitchFamily="2" charset="0"/>
              <a:cs typeface="Khmer MEF2" pitchFamily="2" charset="0"/>
            </a:endParaRPr>
          </a:p>
          <a:p>
            <a:r>
              <a:rPr lang="ca-ES" sz="9600" dirty="0" smtClean="0">
                <a:latin typeface="Khmer MEF2" pitchFamily="2" charset="0"/>
                <a:cs typeface="Khmer MEF2" pitchFamily="2" charset="0"/>
              </a:rPr>
              <a:t>២.</a:t>
            </a:r>
            <a:r>
              <a:rPr lang="km-KH" sz="9600" dirty="0" smtClean="0">
                <a:latin typeface="Khmer MEF2" pitchFamily="2" charset="0"/>
                <a:cs typeface="Khmer MEF2" pitchFamily="2" charset="0"/>
              </a:rPr>
              <a:t> របាយការណ៍ហិរញ្ញវត្ថុ</a:t>
            </a:r>
            <a:endParaRPr lang="km-KH" sz="9600" dirty="0">
              <a:latin typeface="Khmer MEF2" pitchFamily="2" charset="0"/>
              <a:cs typeface="Khmer MEF2" pitchFamily="2" charset="0"/>
            </a:endParaRPr>
          </a:p>
          <a:p>
            <a:endParaRPr lang="km-KH" sz="5300" dirty="0">
              <a:latin typeface="Khmer MEF2" pitchFamily="2" charset="0"/>
              <a:cs typeface="Khmer MEF2" pitchFamily="2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784976" cy="576064"/>
          </a:xfrm>
        </p:spPr>
        <p:txBody>
          <a:bodyPr>
            <a:normAutofit fontScale="90000"/>
          </a:bodyPr>
          <a:lstStyle/>
          <a:p>
            <a:pPr marL="0" indent="0"/>
            <a:r>
              <a:rPr lang="ca-ES" sz="2000" dirty="0" smtClean="0">
                <a:latin typeface="Khmer MEF2" pitchFamily="2" charset="0"/>
                <a:cs typeface="Khmer MEF2" pitchFamily="2" charset="0"/>
              </a:rPr>
              <a:t>២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.១</a:t>
            </a:r>
            <a:r>
              <a:rPr lang="km-KH" sz="2000" dirty="0" smtClean="0"/>
              <a:t> </a:t>
            </a:r>
            <a:r>
              <a:rPr lang="km-KH" sz="2000" dirty="0">
                <a:latin typeface="Khmer MEF2" pitchFamily="2" charset="0"/>
                <a:cs typeface="Khmer MEF2" pitchFamily="2" charset="0"/>
              </a:rPr>
              <a:t>របាយការណ៍ទូទាត់ចំណាយថវិកាសម្រាប់មូលនិធីដំណើរការសាលា 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រៀន</a:t>
            </a:r>
            <a:r>
              <a:rPr lang="km-KH" sz="2000" dirty="0">
                <a:latin typeface="Khmer MEF2" pitchFamily="2" charset="0"/>
                <a:cs typeface="Khmer MEF2" pitchFamily="2" charset="0"/>
              </a:rPr>
              <a:t>សាធារណៈ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ប្រចាំ</a:t>
            </a:r>
            <a:r>
              <a:rPr lang="ca-ES" sz="2000" dirty="0" smtClean="0">
                <a:latin typeface="Khmer MEF2" pitchFamily="2" charset="0"/>
                <a:cs typeface="Khmer MEF2" pitchFamily="2" charset="0"/>
              </a:rPr>
              <a:t/>
            </a:r>
            <a:br>
              <a:rPr lang="ca-ES" sz="2000" dirty="0" smtClean="0">
                <a:latin typeface="Khmer MEF2" pitchFamily="2" charset="0"/>
                <a:cs typeface="Khmer MEF2" pitchFamily="2" charset="0"/>
              </a:rPr>
            </a:br>
            <a:r>
              <a:rPr lang="ca-ES" sz="2000" dirty="0">
                <a:latin typeface="Khmer MEF2" pitchFamily="2" charset="0"/>
                <a:cs typeface="Khmer MEF2" pitchFamily="2" charset="0"/>
              </a:rPr>
              <a:t> </a:t>
            </a:r>
            <a:r>
              <a:rPr lang="ca-ES" sz="2000" dirty="0" smtClean="0">
                <a:latin typeface="Khmer MEF2" pitchFamily="2" charset="0"/>
                <a:cs typeface="Khmer MEF2" pitchFamily="2" charset="0"/>
              </a:rPr>
              <a:t>     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ត្រី</a:t>
            </a:r>
            <a:r>
              <a:rPr lang="km-KH" sz="2000" dirty="0">
                <a:latin typeface="Khmer MEF2" pitchFamily="2" charset="0"/>
                <a:cs typeface="Khmer MEF2" pitchFamily="2" charset="0"/>
              </a:rPr>
              <a:t>មាស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ទី</a:t>
            </a:r>
            <a:r>
              <a:rPr lang="ca-ES" sz="2000" dirty="0" smtClean="0">
                <a:latin typeface="Khmer MEF2" pitchFamily="2" charset="0"/>
                <a:cs typeface="Khmer MEF2" pitchFamily="2" charset="0"/>
              </a:rPr>
              <a:t>១ 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ឆ្នាំ</a:t>
            </a:r>
            <a:r>
              <a:rPr lang="ca-ES" sz="2000" dirty="0" smtClean="0">
                <a:latin typeface="Khmer MEF2" pitchFamily="2" charset="0"/>
                <a:cs typeface="Khmer MEF2" pitchFamily="2" charset="0"/>
              </a:rPr>
              <a:t>២០២០</a:t>
            </a:r>
            <a:endParaRPr lang="km-KH" sz="2000" dirty="0">
              <a:latin typeface="Khmer MEF2" pitchFamily="2" charset="0"/>
              <a:cs typeface="Khmer MEF2" pitchFamily="2" charset="0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451386"/>
              </p:ext>
            </p:extLst>
          </p:nvPr>
        </p:nvGraphicFramePr>
        <p:xfrm>
          <a:off x="179512" y="1268760"/>
          <a:ext cx="4529283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1" name="Worksheet" r:id="rId3" imgW="3609838" imgH="790720" progId="Excel.Sheet.12">
                  <p:link updateAutomatic="1"/>
                </p:oleObj>
              </mc:Choice>
              <mc:Fallback>
                <p:oleObj name="Worksheet" r:id="rId3" imgW="3609838" imgH="79072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512" y="1268760"/>
                        <a:ext cx="4529283" cy="6480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645754"/>
              </p:ext>
            </p:extLst>
          </p:nvPr>
        </p:nvGraphicFramePr>
        <p:xfrm>
          <a:off x="316307" y="1916832"/>
          <a:ext cx="8432157" cy="468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2" name="Worksheet" r:id="rId5" imgW="10496670" imgH="8486763" progId="Excel.Sheet.12">
                  <p:link updateAutomatic="1"/>
                </p:oleObj>
              </mc:Choice>
              <mc:Fallback>
                <p:oleObj name="Worksheet" r:id="rId5" imgW="10496670" imgH="848676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6307" y="1916832"/>
                        <a:ext cx="8432157" cy="4680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728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22</a:t>
            </a:fld>
            <a:endParaRPr lang="tr-T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440049"/>
              </p:ext>
            </p:extLst>
          </p:nvPr>
        </p:nvGraphicFramePr>
        <p:xfrm>
          <a:off x="323528" y="332656"/>
          <a:ext cx="8496944" cy="6264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2" name="Worksheet" r:id="rId3" imgW="10363154" imgH="15240126" progId="Excel.Sheet.12">
                  <p:link updateAutomatic="1"/>
                </p:oleObj>
              </mc:Choice>
              <mc:Fallback>
                <p:oleObj name="Worksheet" r:id="rId3" imgW="10363154" imgH="15240126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332656"/>
                        <a:ext cx="8496944" cy="6264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550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56984" cy="792088"/>
          </a:xfrm>
        </p:spPr>
        <p:txBody>
          <a:bodyPr>
            <a:normAutofit fontScale="90000"/>
          </a:bodyPr>
          <a:lstStyle/>
          <a:p>
            <a:pPr marL="0" indent="0"/>
            <a:r>
              <a:rPr lang="km-KH" sz="1800" dirty="0">
                <a:latin typeface="Khmer MEF2" pitchFamily="2" charset="0"/>
                <a:cs typeface="Khmer MEF2" pitchFamily="2" charset="0"/>
              </a:rPr>
              <a:t>២.២  របាយការណ៍ចំណាយថវិកាតាមចំណាត់ថ្នាក់សេដ្ឋកិច្ចសម្រាប់មូលនិធី</a:t>
            </a:r>
            <a:r>
              <a:rPr lang="km-KH" sz="1800" dirty="0" smtClean="0">
                <a:latin typeface="Khmer MEF2" pitchFamily="2" charset="0"/>
                <a:cs typeface="Khmer MEF2" pitchFamily="2" charset="0"/>
              </a:rPr>
              <a:t>ដំណើរការ</a:t>
            </a:r>
            <a:br>
              <a:rPr lang="km-KH" sz="1800" dirty="0" smtClean="0">
                <a:latin typeface="Khmer MEF2" pitchFamily="2" charset="0"/>
                <a:cs typeface="Khmer MEF2" pitchFamily="2" charset="0"/>
              </a:rPr>
            </a:br>
            <a:r>
              <a:rPr lang="km-KH" sz="1800" dirty="0">
                <a:latin typeface="Khmer MEF2" pitchFamily="2" charset="0"/>
                <a:cs typeface="Khmer MEF2" pitchFamily="2" charset="0"/>
              </a:rPr>
              <a:t> </a:t>
            </a:r>
            <a:r>
              <a:rPr lang="km-KH" sz="1800" dirty="0" smtClean="0">
                <a:latin typeface="Khmer MEF2" pitchFamily="2" charset="0"/>
                <a:cs typeface="Khmer MEF2" pitchFamily="2" charset="0"/>
              </a:rPr>
              <a:t>        សាលា</a:t>
            </a:r>
            <a:r>
              <a:rPr lang="km-KH" sz="1800" dirty="0">
                <a:latin typeface="Khmer MEF2" pitchFamily="2" charset="0"/>
                <a:cs typeface="Khmer MEF2" pitchFamily="2" charset="0"/>
              </a:rPr>
              <a:t>រៀនសាធារណៈ </a:t>
            </a:r>
            <a:r>
              <a:rPr lang="km-KH" sz="1800" dirty="0" smtClean="0">
                <a:latin typeface="Khmer MEF2" pitchFamily="2" charset="0"/>
                <a:cs typeface="Khmer MEF2" pitchFamily="2" charset="0"/>
              </a:rPr>
              <a:t>ប្រចាំត្រីមាសទី១ ឆ្នាំ២០២០</a:t>
            </a:r>
            <a:r>
              <a:rPr lang="km-KH" sz="1800" dirty="0">
                <a:latin typeface="Khmer MEF2" pitchFamily="2" charset="0"/>
                <a:cs typeface="Khmer MEF2" pitchFamily="2" charset="0"/>
              </a:rPr>
              <a:t/>
            </a:r>
            <a:br>
              <a:rPr lang="km-KH" sz="1800" dirty="0">
                <a:latin typeface="Khmer MEF2" pitchFamily="2" charset="0"/>
                <a:cs typeface="Khmer MEF2" pitchFamily="2" charset="0"/>
              </a:rPr>
            </a:b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23</a:t>
            </a:fld>
            <a:endParaRPr lang="tr-T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00435"/>
              </p:ext>
            </p:extLst>
          </p:nvPr>
        </p:nvGraphicFramePr>
        <p:xfrm>
          <a:off x="251520" y="1052736"/>
          <a:ext cx="8712968" cy="54726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5" name="Worksheet" r:id="rId4" imgW="21212310" imgH="10925092" progId="Excel.Sheet.12">
                  <p:link updateAutomatic="1"/>
                </p:oleObj>
              </mc:Choice>
              <mc:Fallback>
                <p:oleObj name="Worksheet" r:id="rId4" imgW="21212310" imgH="1092509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1052736"/>
                        <a:ext cx="8712968" cy="54726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720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84976" cy="1224136"/>
          </a:xfrm>
        </p:spPr>
        <p:txBody>
          <a:bodyPr>
            <a:normAutofit fontScale="90000"/>
          </a:bodyPr>
          <a:lstStyle/>
          <a:p>
            <a:pPr marL="0" indent="0"/>
            <a:r>
              <a:rPr lang="km-KH" sz="5400" dirty="0" smtClean="0">
                <a:latin typeface="Khmer MEF2" pitchFamily="2" charset="0"/>
                <a:cs typeface="Khmer MEF2" pitchFamily="2" charset="0"/>
              </a:rPr>
              <a:t>​</a:t>
            </a:r>
            <a:br>
              <a:rPr lang="km-KH" sz="5400" dirty="0" smtClean="0">
                <a:latin typeface="Khmer MEF2" pitchFamily="2" charset="0"/>
                <a:cs typeface="Khmer MEF2" pitchFamily="2" charset="0"/>
              </a:rPr>
            </a:b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២.៣  </a:t>
            </a:r>
            <a:r>
              <a:rPr lang="km-KH" sz="2000" dirty="0">
                <a:latin typeface="Khmer MEF2" pitchFamily="2" charset="0"/>
                <a:cs typeface="Khmer MEF2" pitchFamily="2" charset="0"/>
              </a:rPr>
              <a:t>របាយការណ៍ចំណាយថវិកាតាមសកម្មភាពសម្រាប់មូលនិធី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ដំណើរការ </a:t>
            </a:r>
            <a:br>
              <a:rPr lang="km-KH" sz="2000" dirty="0" smtClean="0">
                <a:latin typeface="Khmer MEF2" pitchFamily="2" charset="0"/>
                <a:cs typeface="Khmer MEF2" pitchFamily="2" charset="0"/>
              </a:rPr>
            </a:b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        សាលារៀនសា</a:t>
            </a:r>
            <a:r>
              <a:rPr lang="km-KH" sz="2000" dirty="0">
                <a:latin typeface="Khmer MEF2" pitchFamily="2" charset="0"/>
                <a:cs typeface="Khmer MEF2" pitchFamily="2" charset="0"/>
              </a:rPr>
              <a:t>ធារណៈ ប្រចាំត្រីមាសទី១ ឆ្នាំ២០២០</a:t>
            </a:r>
            <a:br>
              <a:rPr lang="km-KH" sz="2000" dirty="0">
                <a:latin typeface="Khmer MEF2" pitchFamily="2" charset="0"/>
                <a:cs typeface="Khmer MEF2" pitchFamily="2" charset="0"/>
              </a:rPr>
            </a:br>
            <a:r>
              <a:rPr lang="km-KH" sz="2000" dirty="0">
                <a:latin typeface="Khmer MEF2" pitchFamily="2" charset="0"/>
                <a:cs typeface="Khmer MEF2" pitchFamily="2" charset="0"/>
              </a:rPr>
              <a:t/>
            </a:r>
            <a:br>
              <a:rPr lang="km-KH" sz="2000" dirty="0">
                <a:latin typeface="Khmer MEF2" pitchFamily="2" charset="0"/>
                <a:cs typeface="Khmer MEF2" pitchFamily="2" charset="0"/>
              </a:rPr>
            </a:b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24</a:t>
            </a:fld>
            <a:endParaRPr lang="tr-T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82051"/>
              </p:ext>
            </p:extLst>
          </p:nvPr>
        </p:nvGraphicFramePr>
        <p:xfrm>
          <a:off x="395537" y="908720"/>
          <a:ext cx="8424936" cy="5616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7" name="Worksheet" r:id="rId3" imgW="9553739" imgH="9953574" progId="Excel.Sheet.12">
                  <p:link updateAutomatic="1"/>
                </p:oleObj>
              </mc:Choice>
              <mc:Fallback>
                <p:oleObj name="Worksheet" r:id="rId3" imgW="9553739" imgH="995357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7" y="908720"/>
                        <a:ext cx="8424936" cy="5616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5019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034" y="3068960"/>
            <a:ext cx="8229600" cy="1637536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b="1" dirty="0" err="1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អរគុណ</a:t>
            </a:r>
            <a:endParaRPr lang="en-US" sz="6600" b="1" dirty="0">
              <a:solidFill>
                <a:srgbClr val="0070C0"/>
              </a:solidFill>
              <a:latin typeface="Khmer OS Muol Light" pitchFamily="2" charset="0"/>
              <a:cs typeface="Khmer OS Muol Light" pitchFamily="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138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784976" cy="576064"/>
          </a:xfrm>
        </p:spPr>
        <p:txBody>
          <a:bodyPr>
            <a:normAutofit/>
          </a:bodyPr>
          <a:lstStyle/>
          <a:p>
            <a:pPr marL="0" indent="0"/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១.១</a:t>
            </a:r>
            <a:r>
              <a:rPr lang="km-KH" sz="2000" dirty="0" smtClean="0"/>
              <a:t> </a:t>
            </a:r>
            <a:r>
              <a:rPr lang="km-KH" sz="2000" dirty="0">
                <a:latin typeface="Khmer MEF2" pitchFamily="2" charset="0"/>
                <a:cs typeface="Khmer MEF2" pitchFamily="2" charset="0"/>
              </a:rPr>
              <a:t>បញ្ជីតាមដានសាច់បា្រក់ក្នុង</a:t>
            </a:r>
            <a:r>
              <a:rPr lang="km-KH" sz="2000" dirty="0" smtClean="0">
                <a:latin typeface="Khmer MEF2" pitchFamily="2" charset="0"/>
                <a:cs typeface="Khmer MEF2" pitchFamily="2" charset="0"/>
              </a:rPr>
              <a:t>ធនាគារ ខែមករា ឆ្នាំ២០២០ គំរូលេខ៤</a:t>
            </a:r>
            <a:endParaRPr lang="km-KH" sz="2000" dirty="0">
              <a:latin typeface="Khmer MEF2" pitchFamily="2" charset="0"/>
              <a:cs typeface="Khmer MEF2" pitchFamily="2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16307" y="116632"/>
            <a:ext cx="8784976" cy="531440"/>
          </a:xfrm>
          <a:prstGeom prst="rect">
            <a:avLst/>
          </a:prstGeom>
        </p:spPr>
        <p:txBody>
          <a:bodyPr vert="horz" lIns="0" rIns="0" bIns="0" anchor="b">
            <a:normAutofit fontScale="25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a-ES" dirty="0"/>
              <a:t> </a:t>
            </a:r>
            <a:endParaRPr lang="ca-ES" dirty="0" smtClean="0"/>
          </a:p>
          <a:p>
            <a:endParaRPr lang="ca-ES" sz="5300" dirty="0" smtClean="0">
              <a:latin typeface="Khmer MEF2" pitchFamily="2" charset="0"/>
              <a:cs typeface="Khmer MEF2" pitchFamily="2" charset="0"/>
            </a:endParaRPr>
          </a:p>
          <a:p>
            <a:endParaRPr lang="ca-ES" sz="5300" dirty="0">
              <a:latin typeface="Khmer MEF2" pitchFamily="2" charset="0"/>
              <a:cs typeface="Khmer MEF2" pitchFamily="2" charset="0"/>
            </a:endParaRPr>
          </a:p>
          <a:p>
            <a:r>
              <a:rPr lang="km-KH" sz="9600" dirty="0" smtClean="0">
                <a:latin typeface="Khmer MEF2" pitchFamily="2" charset="0"/>
                <a:cs typeface="Khmer MEF2" pitchFamily="2" charset="0"/>
              </a:rPr>
              <a:t>១</a:t>
            </a:r>
            <a:r>
              <a:rPr lang="ca-ES" sz="9600" dirty="0" smtClean="0">
                <a:latin typeface="Khmer MEF2" pitchFamily="2" charset="0"/>
                <a:cs typeface="Khmer MEF2" pitchFamily="2" charset="0"/>
              </a:rPr>
              <a:t>.</a:t>
            </a:r>
            <a:r>
              <a:rPr lang="km-KH" sz="9600" dirty="0">
                <a:latin typeface="Khmer MEF2" pitchFamily="2" charset="0"/>
                <a:cs typeface="Khmer MEF2" pitchFamily="2" charset="0"/>
              </a:rPr>
              <a:t> កិច្ចបញ្ជិកាគណនេយ្យហិរញ្ញកិច្ច</a:t>
            </a:r>
          </a:p>
          <a:p>
            <a:endParaRPr lang="km-KH" sz="5300" dirty="0">
              <a:latin typeface="Khmer MEF2" pitchFamily="2" charset="0"/>
              <a:cs typeface="Khmer MEF2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3</a:t>
            </a:fld>
            <a:endParaRPr lang="tr-T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9504500"/>
              </p:ext>
            </p:extLst>
          </p:nvPr>
        </p:nvGraphicFramePr>
        <p:xfrm>
          <a:off x="316307" y="1412776"/>
          <a:ext cx="8288141" cy="5037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8" name="Worksheet" r:id="rId3" imgW="13687427" imgH="8715269" progId="Excel.Sheet.12">
                  <p:link updateAutomatic="1"/>
                </p:oleObj>
              </mc:Choice>
              <mc:Fallback>
                <p:oleObj name="Worksheet" r:id="rId3" imgW="13687427" imgH="87152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307" y="1412776"/>
                        <a:ext cx="8288141" cy="50378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785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636680"/>
          </a:xfrm>
        </p:spPr>
        <p:txBody>
          <a:bodyPr>
            <a:normAutofit/>
          </a:bodyPr>
          <a:lstStyle/>
          <a:p>
            <a:r>
              <a:rPr lang="km-KH" sz="2400" dirty="0" smtClean="0">
                <a:latin typeface="Khmer MEF2" pitchFamily="2" charset="0"/>
                <a:cs typeface="Khmer MEF2" pitchFamily="2" charset="0"/>
              </a:rPr>
              <a:t>១.២ ប័ណ្ណចំណូល</a:t>
            </a:r>
            <a:endParaRPr lang="en-US" sz="2400" dirty="0">
              <a:latin typeface="Khmer MEF2" pitchFamily="2" charset="0"/>
              <a:cs typeface="Khmer MEF2" pitchFamily="2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248498"/>
              </p:ext>
            </p:extLst>
          </p:nvPr>
        </p:nvGraphicFramePr>
        <p:xfrm>
          <a:off x="179512" y="1397000"/>
          <a:ext cx="8712968" cy="5200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0" name="Worksheet" r:id="rId4" imgW="9267797" imgH="6562564" progId="Excel.Sheet.12">
                  <p:link updateAutomatic="1"/>
                </p:oleObj>
              </mc:Choice>
              <mc:Fallback>
                <p:oleObj name="Worksheet" r:id="rId4" imgW="9267797" imgH="656256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397000"/>
                        <a:ext cx="8712968" cy="5200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41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327768"/>
              </p:ext>
            </p:extLst>
          </p:nvPr>
        </p:nvGraphicFramePr>
        <p:xfrm>
          <a:off x="251520" y="404664"/>
          <a:ext cx="8640960" cy="619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3" name="Worksheet" r:id="rId3" imgW="9267797" imgH="6562564" progId="Excel.Sheet.12">
                  <p:link updateAutomatic="1"/>
                </p:oleObj>
              </mc:Choice>
              <mc:Fallback>
                <p:oleObj name="Worksheet" r:id="rId3" imgW="9267797" imgH="656256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404664"/>
                        <a:ext cx="8640960" cy="619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85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421516"/>
              </p:ext>
            </p:extLst>
          </p:nvPr>
        </p:nvGraphicFramePr>
        <p:xfrm>
          <a:off x="251520" y="476672"/>
          <a:ext cx="8568952" cy="6120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7" name="Worksheet" r:id="rId4" imgW="9267797" imgH="6562564" progId="Excel.Sheet.12">
                  <p:link updateAutomatic="1"/>
                </p:oleObj>
              </mc:Choice>
              <mc:Fallback>
                <p:oleObj name="Worksheet" r:id="rId4" imgW="9267797" imgH="656256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476672"/>
                        <a:ext cx="8568952" cy="6120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962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229600" cy="636680"/>
          </a:xfrm>
        </p:spPr>
        <p:txBody>
          <a:bodyPr>
            <a:normAutofit/>
          </a:bodyPr>
          <a:lstStyle/>
          <a:p>
            <a:r>
              <a:rPr lang="km-KH" sz="2400" dirty="0" smtClean="0">
                <a:latin typeface="Khmer MEF2" pitchFamily="2" charset="0"/>
                <a:cs typeface="Khmer MEF2" pitchFamily="2" charset="0"/>
              </a:rPr>
              <a:t>១.២ ប័ណ្ណចំណាយ</a:t>
            </a:r>
            <a:endParaRPr lang="en-US" sz="2400" dirty="0">
              <a:latin typeface="Khmer MEF2" pitchFamily="2" charset="0"/>
              <a:cs typeface="Khmer MEF2" pitchFamily="2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632923"/>
              </p:ext>
            </p:extLst>
          </p:nvPr>
        </p:nvGraphicFramePr>
        <p:xfrm>
          <a:off x="251520" y="1196752"/>
          <a:ext cx="8640959" cy="5472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Worksheet" r:id="rId3" imgW="9820392" imgH="6886469" progId="Excel.Sheet.12">
                  <p:link updateAutomatic="1"/>
                </p:oleObj>
              </mc:Choice>
              <mc:Fallback>
                <p:oleObj name="Worksheet" r:id="rId3" imgW="9820392" imgH="68864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196752"/>
                        <a:ext cx="8640959" cy="54726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255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268592"/>
              </p:ext>
            </p:extLst>
          </p:nvPr>
        </p:nvGraphicFramePr>
        <p:xfrm>
          <a:off x="251521" y="476672"/>
          <a:ext cx="8568952" cy="6048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5" name="Worksheet" r:id="rId4" imgW="9820392" imgH="6886469" progId="Excel.Sheet.12">
                  <p:link updateAutomatic="1"/>
                </p:oleObj>
              </mc:Choice>
              <mc:Fallback>
                <p:oleObj name="Worksheet" r:id="rId4" imgW="9820392" imgH="68864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1" y="476672"/>
                        <a:ext cx="8568952" cy="6048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38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9</a:t>
            </a:fld>
            <a:endParaRPr lang="tr-T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517810"/>
              </p:ext>
            </p:extLst>
          </p:nvPr>
        </p:nvGraphicFramePr>
        <p:xfrm>
          <a:off x="251521" y="476672"/>
          <a:ext cx="8568952" cy="5904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9" name="Worksheet" r:id="rId4" imgW="9820392" imgH="6886469" progId="Excel.Sheet.12">
                  <p:link updateAutomatic="1"/>
                </p:oleObj>
              </mc:Choice>
              <mc:Fallback>
                <p:oleObj name="Worksheet" r:id="rId4" imgW="9820392" imgH="688646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1" y="476672"/>
                        <a:ext cx="8568952" cy="5904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538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10247</TotalTime>
  <Words>200</Words>
  <Application>Microsoft Office PowerPoint</Application>
  <PresentationFormat>On-screen Show (4:3)</PresentationFormat>
  <Paragraphs>87</Paragraphs>
  <Slides>25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23</vt:i4>
      </vt:variant>
      <vt:variant>
        <vt:lpstr>Slide Titles</vt:lpstr>
      </vt:variant>
      <vt:variant>
        <vt:i4>25</vt:i4>
      </vt:variant>
    </vt:vector>
  </HeadingPairs>
  <TitlesOfParts>
    <vt:vector size="49" baseType="lpstr">
      <vt:lpstr>Akış</vt:lpstr>
      <vt:lpstr>E:\SOF\Presentation (Preyveng 3-6 April 2019)\Presentation\Bookkeeping.xlsx (Revise).xlsx!បញ្ជីតាមដានសាច់បា្រក់នៅធនាគារ!R5C2:R28C17</vt:lpstr>
      <vt:lpstr>D:\SOF\Presentation\Presentation on 20-22 March 2019 for DoF\Presentation\Bookkeeping.xlsx (Revise).xlsx!Receipt Voucher(New) !R2C2:R21C9</vt:lpstr>
      <vt:lpstr>D:\SOF\Presentation\Presentation on 20-22 March 2019 for DoF\Presentation\Bookkeeping.xlsx (Revise).xlsx!Receipt Voucher(New) !R23C2:R42C9</vt:lpstr>
      <vt:lpstr>D:\SOF\Presentation\Presentation on 20-22 March 2019 for DoF\Presentation\Bookkeeping.xlsx (Revise).xlsx!Receipt Voucher(New) !R46C2:R65C9</vt:lpstr>
      <vt:lpstr>D:\SOF\Presentation\Presentation on 20-22 March 2019 for DoF\Presentation\Bookkeeping.xlsx (Revise).xlsx! payment Voucher(NEW)!R4C2:R24C9</vt:lpstr>
      <vt:lpstr>D:\SOF\Presentation\Presentation on 20-22 March 2019 for DoF\Presentation\Bookkeeping.xlsx (Revise).xlsx! payment Voucher(NEW)!R26C2:R46C9</vt:lpstr>
      <vt:lpstr>E:\SOF\Presentation (Preyveng 3-6 April 2019)\Presentation\Bookkeeping.xlsx (Revise).xlsx! payment Voucher(NEW)!R49C2:R69C9</vt:lpstr>
      <vt:lpstr>E:\SOF\Presentation (Preyveng 3-6 April 2019)\Presentation\Bookkeeping.xlsx (Revise).xlsx! payment Voucher(NEW)!R71C2:R91C9</vt:lpstr>
      <vt:lpstr>E:\SOF\Presentation (Preyveng 3-6 April 2019)\Presentation\Bookkeeping.xlsx (Revise).xlsx! payment Voucher(NEW)!R93C2:R113C9</vt:lpstr>
      <vt:lpstr>E:\SOF\Presentation (Preyveng 3-6 April 2019)\Presentation\Bookkeeping.xlsx (Revise).xlsx! payment Voucher(NEW)!R115C2:R135C9</vt:lpstr>
      <vt:lpstr>E:\SOF\Presentation (Preyveng 3-6 April 2019)\Presentation\Bookkeeping.xlsx (Revise).xlsx! payment Voucher(NEW)!R137C2:R157C9</vt:lpstr>
      <vt:lpstr>G:\SOF\Presentation (Preyveng 3-6 April 2019)\Presentation\Bookkeeping.xlsx (Revise).xlsx! payment Voucher(NEW)!R177C2:R197C9</vt:lpstr>
      <vt:lpstr>E:\SOF\Presentation (Preyveng 3-6 April 2019)\Presentation\Bookkeeping.xlsx (Revise).xlsx! payment Voucher(NEW)!R186C2:R206C9</vt:lpstr>
      <vt:lpstr>E:\SOF\Presentation (Preyveng 3-6 April 2019)\Presentation\Bookkeeping.xlsx (Revise).xlsx! payment Voucher(NEW)!R209C2:R229C9</vt:lpstr>
      <vt:lpstr>E:\SOF\Presentation (Preyveng 3-6 April 2019)\Presentation\Bookkeeping.xlsx (Revise).xlsx! payment Voucher(NEW)!R232C2:R252C9</vt:lpstr>
      <vt:lpstr>G:\SOF\Presentation (Preyveng 3-6 April 2019)\Presentation\Bookkeeping.xlsx (Revise).xlsx!បញ្ជីបេឡា (កុម្ភៈ)!R5C2:R25C23</vt:lpstr>
      <vt:lpstr>G:\SOF\Presentation (Preyveng 3-6 April 2019)\Presentation\Bookkeeping.xlsx (Revise).xlsx!បញ្ជីបេឡា (មីនា) !R5C2:R25C23</vt:lpstr>
      <vt:lpstr>D:\SOF\Presentation\Presentation on 20-22 March 2019 for DoF\Presentation\របាយការណ៍ទូទាត់ចំណាយថវិកា (៣.១).xlsx!តារាងលេខ ៣.១ .!R4C1:R5C5</vt:lpstr>
      <vt:lpstr>D:\SOF\Presentation\Presentation on 20-22 March 2019 for DoF\Presentation\របាយការណ៍ទូទាត់ចំណាយថវិកា (៣.១).xlsx!តារាងលេខ ៣.១ .!R8C1:R29C8</vt:lpstr>
      <vt:lpstr>E:\SOF\Presentation (Preyveng 3-6 April 2019)\Presentation\របាយការណ៍ទូទាត់ចំណាយថវិកា (៣.១).xlsx!Example for School (2)!R3C1:R37C8</vt:lpstr>
      <vt:lpstr>G:\SOF\Presentation (Preyveng 3-6 April 2019)\Presentation\របាយការណ៍ទូទាត់ចំណាយថវិកា (៣.១).xlsx!តារាងលេខ ២.១​ ក (EX)!R8C1:R45C28</vt:lpstr>
      <vt:lpstr>E:\SOF\Presentation (Preyveng 3-6 April 2019)\Presentation\របាយការណ៍ទូទាត់ចំណាយថវិកា (៣.១).xlsx!តារាងលេខ ២.១​ ខ (Ex)!R8C1:R40C8</vt:lpstr>
      <vt:lpstr>E:\SOF\Presentation (Preyveng 3-6 April 2019)\Presentation\Bookkeeping.xlsx (Revise).xlsx! បញ្ជីបេឡា (មករា)!R5C2:R28C23</vt:lpstr>
      <vt:lpstr>PowerPoint Presentation</vt:lpstr>
      <vt:lpstr>មាតិកា</vt:lpstr>
      <vt:lpstr>១.១ បញ្ជីតាមដានសាច់បា្រក់ក្នុងធនាគារ ខែមករា ឆ្នាំ២០២០ គំរូលេខ៤</vt:lpstr>
      <vt:lpstr>១.២ ប័ណ្ណចំណូល</vt:lpstr>
      <vt:lpstr>PowerPoint Presentation</vt:lpstr>
      <vt:lpstr>PowerPoint Presentation</vt:lpstr>
      <vt:lpstr>១.២ ប័ណ្ណចំណាយ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២.១ របាយការណ៍ទូទាត់ចំណាយថវិកាសម្រាប់មូលនិធីដំណើរការសាលា រៀនសាធារណៈប្រចាំ       ត្រីមាសទី១ ឆ្នាំ២០២០</vt:lpstr>
      <vt:lpstr>PowerPoint Presentation</vt:lpstr>
      <vt:lpstr>២.២  របាយការណ៍ចំណាយថវិកាតាមចំណាត់ថ្នាក់សេដ្ឋកិច្ចសម្រាប់មូលនិធីដំណើរការ          សាលារៀនសាធារណៈ ប្រចាំត្រីមាសទី១ ឆ្នាំ២០២០ </vt:lpstr>
      <vt:lpstr>​ ២.៣  របាយការណ៍ចំណាយថវិកាតាមសកម្មភាពសម្រាប់មូលនិធីដំណើរការ          សាលារៀនសាធារណៈ ប្រចាំត្រីមាសទី១ ឆ្នាំ២០២០ 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Asus</dc:creator>
  <cp:lastModifiedBy>USER</cp:lastModifiedBy>
  <cp:revision>785</cp:revision>
  <cp:lastPrinted>2018-05-10T07:18:52Z</cp:lastPrinted>
  <dcterms:created xsi:type="dcterms:W3CDTF">2014-06-18T13:33:51Z</dcterms:created>
  <dcterms:modified xsi:type="dcterms:W3CDTF">2019-04-07T05:21:42Z</dcterms:modified>
</cp:coreProperties>
</file>