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672" r:id="rId1"/>
  </p:sldMasterIdLst>
  <p:notesMasterIdLst>
    <p:notesMasterId r:id="rId37"/>
  </p:notesMasterIdLst>
  <p:handoutMasterIdLst>
    <p:handoutMasterId r:id="rId38"/>
  </p:handoutMasterIdLst>
  <p:sldIdLst>
    <p:sldId id="965" r:id="rId2"/>
    <p:sldId id="1649" r:id="rId3"/>
    <p:sldId id="1699" r:id="rId4"/>
    <p:sldId id="1694" r:id="rId5"/>
    <p:sldId id="1693" r:id="rId6"/>
    <p:sldId id="1696" r:id="rId7"/>
    <p:sldId id="1695" r:id="rId8"/>
    <p:sldId id="1708" r:id="rId9"/>
    <p:sldId id="1709" r:id="rId10"/>
    <p:sldId id="1710" r:id="rId11"/>
    <p:sldId id="1697" r:id="rId12"/>
    <p:sldId id="1698" r:id="rId13"/>
    <p:sldId id="1715" r:id="rId14"/>
    <p:sldId id="1716" r:id="rId15"/>
    <p:sldId id="1717" r:id="rId16"/>
    <p:sldId id="1718" r:id="rId17"/>
    <p:sldId id="1719" r:id="rId18"/>
    <p:sldId id="1720" r:id="rId19"/>
    <p:sldId id="1721" r:id="rId20"/>
    <p:sldId id="1722" r:id="rId21"/>
    <p:sldId id="1723" r:id="rId22"/>
    <p:sldId id="1724" r:id="rId23"/>
    <p:sldId id="1725" r:id="rId24"/>
    <p:sldId id="1727" r:id="rId25"/>
    <p:sldId id="1728" r:id="rId26"/>
    <p:sldId id="1729" r:id="rId27"/>
    <p:sldId id="1731" r:id="rId28"/>
    <p:sldId id="1733" r:id="rId29"/>
    <p:sldId id="1734" r:id="rId30"/>
    <p:sldId id="1735" r:id="rId31"/>
    <p:sldId id="1736" r:id="rId32"/>
    <p:sldId id="1738" r:id="rId33"/>
    <p:sldId id="1746" r:id="rId34"/>
    <p:sldId id="1749" r:id="rId35"/>
    <p:sldId id="1642" r:id="rId36"/>
  </p:sldIdLst>
  <p:sldSz cx="9144000" cy="6858000" type="screen4x3"/>
  <p:notesSz cx="7010400" cy="92964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FF"/>
    <a:srgbClr val="0099CC"/>
    <a:srgbClr val="FFCC9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73" d="100"/>
          <a:sy n="73" d="100"/>
        </p:scale>
        <p:origin x="132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159981A-8A4E-4E53-AF58-BE1C50BC8931}" type="doc">
      <dgm:prSet loTypeId="urn:microsoft.com/office/officeart/2005/8/layout/cycle8" loCatId="cycle" qsTypeId="urn:microsoft.com/office/officeart/2005/8/quickstyle/simple2" qsCatId="simple" csTypeId="urn:microsoft.com/office/officeart/2005/8/colors/accent1_2" csCatId="accent1" phldr="1"/>
      <dgm:spPr/>
    </dgm:pt>
    <dgm:pt modelId="{D9F933B0-CFC1-45AB-B7E6-C49D3E9B6960}">
      <dgm:prSet phldrT="[Text]" custT="1"/>
      <dgm:spPr/>
      <dgm:t>
        <a:bodyPr/>
        <a:lstStyle/>
        <a:p>
          <a:pPr algn="l"/>
          <a:r>
            <a:rPr lang="km-KH" sz="1100" dirty="0">
              <a:latin typeface="Khmer MEF1" panose="02000506000000020004" pitchFamily="2" charset="0"/>
              <a:cs typeface="Khmer MEF1" panose="02000506000000020004" pitchFamily="2" charset="0"/>
            </a:rPr>
            <a:t>(២)</a:t>
          </a:r>
        </a:p>
        <a:p>
          <a:pPr algn="l"/>
          <a:r>
            <a:rPr lang="km-KH" sz="1100" dirty="0">
              <a:latin typeface="Khmer MEF1" panose="02000506000000020004" pitchFamily="2" charset="0"/>
              <a:cs typeface="Khmer MEF1" panose="02000506000000020004" pitchFamily="2" charset="0"/>
            </a:rPr>
            <a:t>គ្រប់គ្រងការអនុវត្តប្រចាំថ្ងៃនៃការគ្រប់គ្រងតាមសាលារៀន</a:t>
          </a:r>
          <a:endParaRPr lang="en-US" sz="1100" dirty="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2B7034D9-EB00-44DC-957C-6D89B786B322}" type="parTrans" cxnId="{37130467-9CC1-4779-86AC-9D17A4DFE351}">
      <dgm:prSet/>
      <dgm:spPr/>
      <dgm:t>
        <a:bodyPr/>
        <a:lstStyle/>
        <a:p>
          <a:endParaRPr lang="en-US" sz="105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1DA84C68-E0FD-495A-AAFA-E32523FC062A}" type="sibTrans" cxnId="{37130467-9CC1-4779-86AC-9D17A4DFE351}">
      <dgm:prSet/>
      <dgm:spPr/>
      <dgm:t>
        <a:bodyPr/>
        <a:lstStyle/>
        <a:p>
          <a:endParaRPr lang="en-US" sz="105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0D1E9A31-29D6-42C1-8EE3-5E5D983270AC}">
      <dgm:prSet phldrT="[Text]" custT="1"/>
      <dgm:spPr/>
      <dgm:t>
        <a:bodyPr/>
        <a:lstStyle/>
        <a:p>
          <a:endParaRPr lang="km-KH" sz="1050" dirty="0">
            <a:latin typeface="Khmer MEF1" panose="02000506000000020004" pitchFamily="2" charset="0"/>
            <a:cs typeface="Khmer MEF1" panose="02000506000000020004" pitchFamily="2" charset="0"/>
          </a:endParaRPr>
        </a:p>
        <a:p>
          <a:r>
            <a:rPr lang="km-KH" sz="1100" dirty="0">
              <a:latin typeface="Khmer MEF1" panose="02000506000000020004" pitchFamily="2" charset="0"/>
              <a:cs typeface="Khmer MEF1" panose="02000506000000020004" pitchFamily="2" charset="0"/>
            </a:rPr>
            <a:t>ការធ្វើផែនការ និងការគ្រប់គ្រងថវិកា</a:t>
          </a:r>
        </a:p>
        <a:p>
          <a:r>
            <a:rPr lang="km-KH" sz="1100" dirty="0">
              <a:latin typeface="Khmer MEF1" panose="02000506000000020004" pitchFamily="2" charset="0"/>
              <a:cs typeface="Khmer MEF1" panose="02000506000000020004" pitchFamily="2" charset="0"/>
            </a:rPr>
            <a:t>(៣)</a:t>
          </a:r>
          <a:endParaRPr lang="en-US" sz="1100" dirty="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01EEFAFB-08D0-4376-B05C-ADF943CACD03}" type="parTrans" cxnId="{499A54B5-0FE4-4465-B3A7-1F38C9838649}">
      <dgm:prSet/>
      <dgm:spPr/>
      <dgm:t>
        <a:bodyPr/>
        <a:lstStyle/>
        <a:p>
          <a:endParaRPr lang="en-US" sz="105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2EAAEB64-C0C3-47D4-ADF3-8EEEF4E0F21E}" type="sibTrans" cxnId="{499A54B5-0FE4-4465-B3A7-1F38C9838649}">
      <dgm:prSet/>
      <dgm:spPr/>
      <dgm:t>
        <a:bodyPr/>
        <a:lstStyle/>
        <a:p>
          <a:endParaRPr lang="en-US" sz="105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80C2B0FD-15DA-4FFE-8B28-DBC02ABC836B}">
      <dgm:prSet phldrT="[Text]" custT="1"/>
      <dgm:spPr/>
      <dgm:t>
        <a:bodyPr/>
        <a:lstStyle/>
        <a:p>
          <a:r>
            <a:rPr lang="km-KH" sz="1100" dirty="0">
              <a:latin typeface="Khmer MEF1" panose="02000506000000020004" pitchFamily="2" charset="0"/>
              <a:cs typeface="Khmer MEF1" panose="02000506000000020004" pitchFamily="2" charset="0"/>
            </a:rPr>
            <a:t>ការគ្រប់គ្រងមន្ត្រី</a:t>
          </a:r>
        </a:p>
        <a:p>
          <a:r>
            <a:rPr lang="km-KH" sz="1100" dirty="0">
              <a:latin typeface="Khmer MEF1" panose="02000506000000020004" pitchFamily="2" charset="0"/>
              <a:cs typeface="Khmer MEF1" panose="02000506000000020004" pitchFamily="2" charset="0"/>
            </a:rPr>
            <a:t>(៤)</a:t>
          </a:r>
          <a:endParaRPr lang="en-US" sz="1100" dirty="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7409BB55-BD52-4639-81C2-A81D030FEB61}" type="parTrans" cxnId="{DEC6538C-322B-4089-BD85-307AC2EF52AF}">
      <dgm:prSet/>
      <dgm:spPr/>
      <dgm:t>
        <a:bodyPr/>
        <a:lstStyle/>
        <a:p>
          <a:endParaRPr lang="en-US" sz="105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6226866E-2A9F-466D-AB88-5F7B8FB6EE28}" type="sibTrans" cxnId="{DEC6538C-322B-4089-BD85-307AC2EF52AF}">
      <dgm:prSet/>
      <dgm:spPr/>
      <dgm:t>
        <a:bodyPr/>
        <a:lstStyle/>
        <a:p>
          <a:endParaRPr lang="en-US" sz="105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81DDD299-F188-4909-9BD0-957C00ABD843}">
      <dgm:prSet phldrT="[Text]" custT="1"/>
      <dgm:spPr/>
      <dgm:t>
        <a:bodyPr/>
        <a:lstStyle/>
        <a:p>
          <a:r>
            <a:rPr lang="km-KH" sz="1100" dirty="0">
              <a:latin typeface="Khmer MEF1" panose="02000506000000020004" pitchFamily="2" charset="0"/>
              <a:cs typeface="Khmer MEF1" panose="02000506000000020004" pitchFamily="2" charset="0"/>
            </a:rPr>
            <a:t>(១)</a:t>
          </a:r>
        </a:p>
        <a:p>
          <a:r>
            <a:rPr lang="km-KH" sz="1100" dirty="0">
              <a:latin typeface="Khmer MEF1" panose="02000506000000020004" pitchFamily="2" charset="0"/>
              <a:cs typeface="Khmer MEF1" panose="02000506000000020004" pitchFamily="2" charset="0"/>
            </a:rPr>
            <a:t>ការវាយតម្លៃសាលារៀន និងសិស្ស</a:t>
          </a:r>
          <a:endParaRPr lang="en-US" sz="1100" dirty="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06147EA4-B658-4D5E-B5A5-471132F69246}" type="parTrans" cxnId="{43AC6DA6-CBB7-4523-9A1F-433E1676164C}">
      <dgm:prSet/>
      <dgm:spPr/>
      <dgm:t>
        <a:bodyPr/>
        <a:lstStyle/>
        <a:p>
          <a:endParaRPr lang="en-US" sz="105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B6388E5D-9053-47AE-B83E-8DF815365055}" type="sibTrans" cxnId="{43AC6DA6-CBB7-4523-9A1F-433E1676164C}">
      <dgm:prSet/>
      <dgm:spPr/>
      <dgm:t>
        <a:bodyPr/>
        <a:lstStyle/>
        <a:p>
          <a:endParaRPr lang="en-US" sz="1050">
            <a:latin typeface="Khmer MEF1" panose="02000506000000020004" pitchFamily="2" charset="0"/>
            <a:cs typeface="Khmer MEF1" panose="02000506000000020004" pitchFamily="2" charset="0"/>
          </a:endParaRPr>
        </a:p>
      </dgm:t>
    </dgm:pt>
    <dgm:pt modelId="{4EF141D9-562A-4BA0-A5C5-98744C1ED91B}" type="pres">
      <dgm:prSet presAssocID="{5159981A-8A4E-4E53-AF58-BE1C50BC8931}" presName="compositeShape" presStyleCnt="0">
        <dgm:presLayoutVars>
          <dgm:chMax val="7"/>
          <dgm:dir/>
          <dgm:resizeHandles val="exact"/>
        </dgm:presLayoutVars>
      </dgm:prSet>
      <dgm:spPr/>
    </dgm:pt>
    <dgm:pt modelId="{AE9760FB-B318-49A8-A0DE-415AEB91D2C0}" type="pres">
      <dgm:prSet presAssocID="{5159981A-8A4E-4E53-AF58-BE1C50BC8931}" presName="wedge1" presStyleLbl="node1" presStyleIdx="0" presStyleCnt="4" custScaleX="112033" custScaleY="106627"/>
      <dgm:spPr/>
      <dgm:t>
        <a:bodyPr/>
        <a:lstStyle/>
        <a:p>
          <a:endParaRPr lang="en-US"/>
        </a:p>
      </dgm:t>
    </dgm:pt>
    <dgm:pt modelId="{E51FB1A7-8847-40B6-9283-921E2AD5B3BF}" type="pres">
      <dgm:prSet presAssocID="{5159981A-8A4E-4E53-AF58-BE1C50BC8931}" presName="dummy1a" presStyleCnt="0"/>
      <dgm:spPr/>
    </dgm:pt>
    <dgm:pt modelId="{48D8E1EB-A802-4BAD-A3B9-37B65D452BC7}" type="pres">
      <dgm:prSet presAssocID="{5159981A-8A4E-4E53-AF58-BE1C50BC8931}" presName="dummy1b" presStyleCnt="0"/>
      <dgm:spPr/>
    </dgm:pt>
    <dgm:pt modelId="{E827C3E9-248B-4C2B-ABC9-BBEC77B165B4}" type="pres">
      <dgm:prSet presAssocID="{5159981A-8A4E-4E53-AF58-BE1C50BC8931}" presName="wedge1Tx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F9EFA10-26EA-4347-A666-D64424139450}" type="pres">
      <dgm:prSet presAssocID="{5159981A-8A4E-4E53-AF58-BE1C50BC8931}" presName="wedge2" presStyleLbl="node1" presStyleIdx="1" presStyleCnt="4" custScaleX="110541"/>
      <dgm:spPr/>
      <dgm:t>
        <a:bodyPr/>
        <a:lstStyle/>
        <a:p>
          <a:endParaRPr lang="en-US"/>
        </a:p>
      </dgm:t>
    </dgm:pt>
    <dgm:pt modelId="{411AE243-C491-45B0-8753-2972E9CAA8A4}" type="pres">
      <dgm:prSet presAssocID="{5159981A-8A4E-4E53-AF58-BE1C50BC8931}" presName="dummy2a" presStyleCnt="0"/>
      <dgm:spPr/>
    </dgm:pt>
    <dgm:pt modelId="{ABAD1BA3-D4AA-4004-BFE6-A3D6C2ABE6C8}" type="pres">
      <dgm:prSet presAssocID="{5159981A-8A4E-4E53-AF58-BE1C50BC8931}" presName="dummy2b" presStyleCnt="0"/>
      <dgm:spPr/>
    </dgm:pt>
    <dgm:pt modelId="{0685CD0F-BDD3-443B-8798-2F8CEB09B98E}" type="pres">
      <dgm:prSet presAssocID="{5159981A-8A4E-4E53-AF58-BE1C50BC8931}" presName="wedge2Tx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08018C-735A-4B41-8A80-FC3202EA552D}" type="pres">
      <dgm:prSet presAssocID="{5159981A-8A4E-4E53-AF58-BE1C50BC8931}" presName="wedge3" presStyleLbl="node1" presStyleIdx="2" presStyleCnt="4"/>
      <dgm:spPr/>
      <dgm:t>
        <a:bodyPr/>
        <a:lstStyle/>
        <a:p>
          <a:endParaRPr lang="en-US"/>
        </a:p>
      </dgm:t>
    </dgm:pt>
    <dgm:pt modelId="{53840ABE-61CF-4F91-906A-E39139728180}" type="pres">
      <dgm:prSet presAssocID="{5159981A-8A4E-4E53-AF58-BE1C50BC8931}" presName="dummy3a" presStyleCnt="0"/>
      <dgm:spPr/>
    </dgm:pt>
    <dgm:pt modelId="{9F70746E-F5F4-4282-A72F-6D9A01E676F2}" type="pres">
      <dgm:prSet presAssocID="{5159981A-8A4E-4E53-AF58-BE1C50BC8931}" presName="dummy3b" presStyleCnt="0"/>
      <dgm:spPr/>
    </dgm:pt>
    <dgm:pt modelId="{CD5928A0-0DBA-44C9-970E-D352C774EF31}" type="pres">
      <dgm:prSet presAssocID="{5159981A-8A4E-4E53-AF58-BE1C50BC8931}" presName="wedge3Tx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79CC1B0-A737-4A33-8A22-AC51E24494FE}" type="pres">
      <dgm:prSet presAssocID="{5159981A-8A4E-4E53-AF58-BE1C50BC8931}" presName="wedge4" presStyleLbl="node1" presStyleIdx="3" presStyleCnt="4" custScaleX="104831" custScaleY="105159"/>
      <dgm:spPr/>
      <dgm:t>
        <a:bodyPr/>
        <a:lstStyle/>
        <a:p>
          <a:endParaRPr lang="en-US"/>
        </a:p>
      </dgm:t>
    </dgm:pt>
    <dgm:pt modelId="{3E9703FE-1D51-4B8C-B951-AF6FBF241189}" type="pres">
      <dgm:prSet presAssocID="{5159981A-8A4E-4E53-AF58-BE1C50BC8931}" presName="dummy4a" presStyleCnt="0"/>
      <dgm:spPr/>
    </dgm:pt>
    <dgm:pt modelId="{37449A5C-4698-4087-B05D-A069CE9994E2}" type="pres">
      <dgm:prSet presAssocID="{5159981A-8A4E-4E53-AF58-BE1C50BC8931}" presName="dummy4b" presStyleCnt="0"/>
      <dgm:spPr/>
    </dgm:pt>
    <dgm:pt modelId="{9D5D9313-C8AE-447A-8F84-9830C8CDEDA7}" type="pres">
      <dgm:prSet presAssocID="{5159981A-8A4E-4E53-AF58-BE1C50BC8931}" presName="wedge4Tx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2B5218-2FED-42DC-AB60-16074C42FB49}" type="pres">
      <dgm:prSet presAssocID="{1DA84C68-E0FD-495A-AAFA-E32523FC062A}" presName="arrowWedge1" presStyleLbl="fgSibTrans2D1" presStyleIdx="0" presStyleCnt="4" custScaleX="109378"/>
      <dgm:spPr/>
    </dgm:pt>
    <dgm:pt modelId="{3017E9ED-A90A-45F5-8E8D-E06AA66D505A}" type="pres">
      <dgm:prSet presAssocID="{2EAAEB64-C0C3-47D4-ADF3-8EEEF4E0F21E}" presName="arrowWedge2" presStyleLbl="fgSibTrans2D1" presStyleIdx="1" presStyleCnt="4" custScaleX="109386"/>
      <dgm:spPr/>
    </dgm:pt>
    <dgm:pt modelId="{D72880C7-39B3-45B8-A3FC-A3FA4DA27C74}" type="pres">
      <dgm:prSet presAssocID="{6226866E-2A9F-466D-AB88-5F7B8FB6EE28}" presName="arrowWedge3" presStyleLbl="fgSibTrans2D1" presStyleIdx="2" presStyleCnt="4" custLinFactNeighborY="-714"/>
      <dgm:spPr/>
    </dgm:pt>
    <dgm:pt modelId="{D34B6B11-4C71-4345-B970-532262416D42}" type="pres">
      <dgm:prSet presAssocID="{B6388E5D-9053-47AE-B83E-8DF815365055}" presName="arrowWedge4" presStyleLbl="fgSibTrans2D1" presStyleIdx="3" presStyleCnt="4"/>
      <dgm:spPr/>
    </dgm:pt>
  </dgm:ptLst>
  <dgm:cxnLst>
    <dgm:cxn modelId="{E9BD8830-23FC-42CD-AE6E-A14991D2145A}" type="presOf" srcId="{5159981A-8A4E-4E53-AF58-BE1C50BC8931}" destId="{4EF141D9-562A-4BA0-A5C5-98744C1ED91B}" srcOrd="0" destOrd="0" presId="urn:microsoft.com/office/officeart/2005/8/layout/cycle8"/>
    <dgm:cxn modelId="{4C9DF04A-ED17-4042-BFD9-859088291045}" type="presOf" srcId="{D9F933B0-CFC1-45AB-B7E6-C49D3E9B6960}" destId="{E827C3E9-248B-4C2B-ABC9-BBEC77B165B4}" srcOrd="1" destOrd="0" presId="urn:microsoft.com/office/officeart/2005/8/layout/cycle8"/>
    <dgm:cxn modelId="{D4B3B1AF-908D-4650-830A-6FADEBC4D894}" type="presOf" srcId="{D9F933B0-CFC1-45AB-B7E6-C49D3E9B6960}" destId="{AE9760FB-B318-49A8-A0DE-415AEB91D2C0}" srcOrd="0" destOrd="0" presId="urn:microsoft.com/office/officeart/2005/8/layout/cycle8"/>
    <dgm:cxn modelId="{499A54B5-0FE4-4465-B3A7-1F38C9838649}" srcId="{5159981A-8A4E-4E53-AF58-BE1C50BC8931}" destId="{0D1E9A31-29D6-42C1-8EE3-5E5D983270AC}" srcOrd="1" destOrd="0" parTransId="{01EEFAFB-08D0-4376-B05C-ADF943CACD03}" sibTransId="{2EAAEB64-C0C3-47D4-ADF3-8EEEF4E0F21E}"/>
    <dgm:cxn modelId="{5EB269AB-0714-46A5-B560-29C129E00AE6}" type="presOf" srcId="{80C2B0FD-15DA-4FFE-8B28-DBC02ABC836B}" destId="{CD5928A0-0DBA-44C9-970E-D352C774EF31}" srcOrd="1" destOrd="0" presId="urn:microsoft.com/office/officeart/2005/8/layout/cycle8"/>
    <dgm:cxn modelId="{2807FFFC-2197-43D2-BE8E-C1E05B7C5B63}" type="presOf" srcId="{81DDD299-F188-4909-9BD0-957C00ABD843}" destId="{9D5D9313-C8AE-447A-8F84-9830C8CDEDA7}" srcOrd="1" destOrd="0" presId="urn:microsoft.com/office/officeart/2005/8/layout/cycle8"/>
    <dgm:cxn modelId="{43AC6DA6-CBB7-4523-9A1F-433E1676164C}" srcId="{5159981A-8A4E-4E53-AF58-BE1C50BC8931}" destId="{81DDD299-F188-4909-9BD0-957C00ABD843}" srcOrd="3" destOrd="0" parTransId="{06147EA4-B658-4D5E-B5A5-471132F69246}" sibTransId="{B6388E5D-9053-47AE-B83E-8DF815365055}"/>
    <dgm:cxn modelId="{5317072C-C81B-438A-AD7E-59F0FA5A1D59}" type="presOf" srcId="{81DDD299-F188-4909-9BD0-957C00ABD843}" destId="{F79CC1B0-A737-4A33-8A22-AC51E24494FE}" srcOrd="0" destOrd="0" presId="urn:microsoft.com/office/officeart/2005/8/layout/cycle8"/>
    <dgm:cxn modelId="{DEC6538C-322B-4089-BD85-307AC2EF52AF}" srcId="{5159981A-8A4E-4E53-AF58-BE1C50BC8931}" destId="{80C2B0FD-15DA-4FFE-8B28-DBC02ABC836B}" srcOrd="2" destOrd="0" parTransId="{7409BB55-BD52-4639-81C2-A81D030FEB61}" sibTransId="{6226866E-2A9F-466D-AB88-5F7B8FB6EE28}"/>
    <dgm:cxn modelId="{28DBDF06-EE34-4651-98BA-43A15341C87B}" type="presOf" srcId="{0D1E9A31-29D6-42C1-8EE3-5E5D983270AC}" destId="{AF9EFA10-26EA-4347-A666-D64424139450}" srcOrd="0" destOrd="0" presId="urn:microsoft.com/office/officeart/2005/8/layout/cycle8"/>
    <dgm:cxn modelId="{37130467-9CC1-4779-86AC-9D17A4DFE351}" srcId="{5159981A-8A4E-4E53-AF58-BE1C50BC8931}" destId="{D9F933B0-CFC1-45AB-B7E6-C49D3E9B6960}" srcOrd="0" destOrd="0" parTransId="{2B7034D9-EB00-44DC-957C-6D89B786B322}" sibTransId="{1DA84C68-E0FD-495A-AAFA-E32523FC062A}"/>
    <dgm:cxn modelId="{AF3D817A-A592-4995-A679-4E546D976BF0}" type="presOf" srcId="{80C2B0FD-15DA-4FFE-8B28-DBC02ABC836B}" destId="{3208018C-735A-4B41-8A80-FC3202EA552D}" srcOrd="0" destOrd="0" presId="urn:microsoft.com/office/officeart/2005/8/layout/cycle8"/>
    <dgm:cxn modelId="{9C61CA66-9059-41C8-BECA-4D2417058849}" type="presOf" srcId="{0D1E9A31-29D6-42C1-8EE3-5E5D983270AC}" destId="{0685CD0F-BDD3-443B-8798-2F8CEB09B98E}" srcOrd="1" destOrd="0" presId="urn:microsoft.com/office/officeart/2005/8/layout/cycle8"/>
    <dgm:cxn modelId="{FC50072C-CD0E-42CF-9037-EBDB408A0AD5}" type="presParOf" srcId="{4EF141D9-562A-4BA0-A5C5-98744C1ED91B}" destId="{AE9760FB-B318-49A8-A0DE-415AEB91D2C0}" srcOrd="0" destOrd="0" presId="urn:microsoft.com/office/officeart/2005/8/layout/cycle8"/>
    <dgm:cxn modelId="{921BEEB7-A04B-44D2-B8DE-A1D273F29267}" type="presParOf" srcId="{4EF141D9-562A-4BA0-A5C5-98744C1ED91B}" destId="{E51FB1A7-8847-40B6-9283-921E2AD5B3BF}" srcOrd="1" destOrd="0" presId="urn:microsoft.com/office/officeart/2005/8/layout/cycle8"/>
    <dgm:cxn modelId="{915BCF2F-C9C7-4213-AE55-24A8B5C0B38E}" type="presParOf" srcId="{4EF141D9-562A-4BA0-A5C5-98744C1ED91B}" destId="{48D8E1EB-A802-4BAD-A3B9-37B65D452BC7}" srcOrd="2" destOrd="0" presId="urn:microsoft.com/office/officeart/2005/8/layout/cycle8"/>
    <dgm:cxn modelId="{6036F61F-0EE9-45DD-B351-F2E8E4CC996A}" type="presParOf" srcId="{4EF141D9-562A-4BA0-A5C5-98744C1ED91B}" destId="{E827C3E9-248B-4C2B-ABC9-BBEC77B165B4}" srcOrd="3" destOrd="0" presId="urn:microsoft.com/office/officeart/2005/8/layout/cycle8"/>
    <dgm:cxn modelId="{92504063-CD67-4E25-AFFC-8D5988D94083}" type="presParOf" srcId="{4EF141D9-562A-4BA0-A5C5-98744C1ED91B}" destId="{AF9EFA10-26EA-4347-A666-D64424139450}" srcOrd="4" destOrd="0" presId="urn:microsoft.com/office/officeart/2005/8/layout/cycle8"/>
    <dgm:cxn modelId="{1712A0FC-9300-48A7-83D5-7FD172F18533}" type="presParOf" srcId="{4EF141D9-562A-4BA0-A5C5-98744C1ED91B}" destId="{411AE243-C491-45B0-8753-2972E9CAA8A4}" srcOrd="5" destOrd="0" presId="urn:microsoft.com/office/officeart/2005/8/layout/cycle8"/>
    <dgm:cxn modelId="{0F2E9BF1-6268-447B-B91F-782FA1274FFC}" type="presParOf" srcId="{4EF141D9-562A-4BA0-A5C5-98744C1ED91B}" destId="{ABAD1BA3-D4AA-4004-BFE6-A3D6C2ABE6C8}" srcOrd="6" destOrd="0" presId="urn:microsoft.com/office/officeart/2005/8/layout/cycle8"/>
    <dgm:cxn modelId="{2924C62C-42D5-4B96-BCE3-5472FAB54ACA}" type="presParOf" srcId="{4EF141D9-562A-4BA0-A5C5-98744C1ED91B}" destId="{0685CD0F-BDD3-443B-8798-2F8CEB09B98E}" srcOrd="7" destOrd="0" presId="urn:microsoft.com/office/officeart/2005/8/layout/cycle8"/>
    <dgm:cxn modelId="{DE114263-FCF7-4F0F-82E1-8A4163CD6510}" type="presParOf" srcId="{4EF141D9-562A-4BA0-A5C5-98744C1ED91B}" destId="{3208018C-735A-4B41-8A80-FC3202EA552D}" srcOrd="8" destOrd="0" presId="urn:microsoft.com/office/officeart/2005/8/layout/cycle8"/>
    <dgm:cxn modelId="{D1745294-F39E-428A-A0E5-55EBFF536A27}" type="presParOf" srcId="{4EF141D9-562A-4BA0-A5C5-98744C1ED91B}" destId="{53840ABE-61CF-4F91-906A-E39139728180}" srcOrd="9" destOrd="0" presId="urn:microsoft.com/office/officeart/2005/8/layout/cycle8"/>
    <dgm:cxn modelId="{D089829E-8FE3-4F28-9884-7ADB827D8D69}" type="presParOf" srcId="{4EF141D9-562A-4BA0-A5C5-98744C1ED91B}" destId="{9F70746E-F5F4-4282-A72F-6D9A01E676F2}" srcOrd="10" destOrd="0" presId="urn:microsoft.com/office/officeart/2005/8/layout/cycle8"/>
    <dgm:cxn modelId="{AB4C86F8-DC4D-4BA4-9BB5-8E689215E45E}" type="presParOf" srcId="{4EF141D9-562A-4BA0-A5C5-98744C1ED91B}" destId="{CD5928A0-0DBA-44C9-970E-D352C774EF31}" srcOrd="11" destOrd="0" presId="urn:microsoft.com/office/officeart/2005/8/layout/cycle8"/>
    <dgm:cxn modelId="{17DDC4D2-2151-482B-AFFE-33CD2EFD1445}" type="presParOf" srcId="{4EF141D9-562A-4BA0-A5C5-98744C1ED91B}" destId="{F79CC1B0-A737-4A33-8A22-AC51E24494FE}" srcOrd="12" destOrd="0" presId="urn:microsoft.com/office/officeart/2005/8/layout/cycle8"/>
    <dgm:cxn modelId="{D6D30A3B-0026-4EE5-B31A-576FFC05FFCB}" type="presParOf" srcId="{4EF141D9-562A-4BA0-A5C5-98744C1ED91B}" destId="{3E9703FE-1D51-4B8C-B951-AF6FBF241189}" srcOrd="13" destOrd="0" presId="urn:microsoft.com/office/officeart/2005/8/layout/cycle8"/>
    <dgm:cxn modelId="{130B76DE-EF29-4BC2-BCFF-92EA68B4D184}" type="presParOf" srcId="{4EF141D9-562A-4BA0-A5C5-98744C1ED91B}" destId="{37449A5C-4698-4087-B05D-A069CE9994E2}" srcOrd="14" destOrd="0" presId="urn:microsoft.com/office/officeart/2005/8/layout/cycle8"/>
    <dgm:cxn modelId="{0EFA4A50-18AE-436B-BAAD-2B977EAF4060}" type="presParOf" srcId="{4EF141D9-562A-4BA0-A5C5-98744C1ED91B}" destId="{9D5D9313-C8AE-447A-8F84-9830C8CDEDA7}" srcOrd="15" destOrd="0" presId="urn:microsoft.com/office/officeart/2005/8/layout/cycle8"/>
    <dgm:cxn modelId="{85DCD0BA-1E04-4395-B9E3-1777B63686F4}" type="presParOf" srcId="{4EF141D9-562A-4BA0-A5C5-98744C1ED91B}" destId="{052B5218-2FED-42DC-AB60-16074C42FB49}" srcOrd="16" destOrd="0" presId="urn:microsoft.com/office/officeart/2005/8/layout/cycle8"/>
    <dgm:cxn modelId="{6ADEBF17-0C95-49D5-8547-3EAD4E83B10C}" type="presParOf" srcId="{4EF141D9-562A-4BA0-A5C5-98744C1ED91B}" destId="{3017E9ED-A90A-45F5-8E8D-E06AA66D505A}" srcOrd="17" destOrd="0" presId="urn:microsoft.com/office/officeart/2005/8/layout/cycle8"/>
    <dgm:cxn modelId="{F3791753-6ADD-4A80-B85F-485D6291BC1A}" type="presParOf" srcId="{4EF141D9-562A-4BA0-A5C5-98744C1ED91B}" destId="{D72880C7-39B3-45B8-A3FC-A3FA4DA27C74}" srcOrd="18" destOrd="0" presId="urn:microsoft.com/office/officeart/2005/8/layout/cycle8"/>
    <dgm:cxn modelId="{65B022AD-4686-47E5-A3C9-1E0F15C3AF1C}" type="presParOf" srcId="{4EF141D9-562A-4BA0-A5C5-98744C1ED91B}" destId="{D34B6B11-4C71-4345-B970-532262416D42}" srcOrd="19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DD87A68-98AF-4EA4-8C49-8115458F726D}" type="doc">
      <dgm:prSet loTypeId="urn:microsoft.com/office/officeart/2005/8/layout/hierarchy6" loCatId="hierarchy" qsTypeId="urn:microsoft.com/office/officeart/2005/8/quickstyle/simple3" qsCatId="simple" csTypeId="urn:microsoft.com/office/officeart/2005/8/colors/accent5_2" csCatId="accent5" phldr="1"/>
      <dgm:spPr/>
      <dgm:t>
        <a:bodyPr/>
        <a:lstStyle/>
        <a:p>
          <a:endParaRPr lang="en-US"/>
        </a:p>
      </dgm:t>
    </dgm:pt>
    <dgm:pt modelId="{066E5D1B-8A77-419D-B8C2-E453D595538D}">
      <dgm:prSet phldrT="[Text]" custT="1"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km-KH" sz="1200" b="1" dirty="0">
              <a:latin typeface="Khmer MEF1" panose="02000506000000020004" pitchFamily="2" charset="0"/>
              <a:cs typeface="Khmer MEF1" panose="02000506000000020004" pitchFamily="2" charset="0"/>
            </a:rPr>
            <a:t>ប្រធាន</a:t>
          </a:r>
          <a:endParaRPr lang="en-US" sz="1200" b="1" dirty="0">
            <a:latin typeface="Khmer MEF1" panose="02000506000000020004" pitchFamily="2" charset="0"/>
            <a:cs typeface="Khmer MEF1" panose="02000506000000020004" pitchFamily="2" charset="0"/>
          </a:endParaRPr>
        </a:p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km-KH" sz="1200" b="1" dirty="0">
              <a:latin typeface="Khmer MEF1" panose="02000506000000020004" pitchFamily="2" charset="0"/>
              <a:cs typeface="Khmer MEF1" panose="02000506000000020004" pitchFamily="2" charset="0"/>
            </a:rPr>
            <a:t>នាយក/នាយិកាសាលា</a:t>
          </a:r>
          <a:endParaRPr lang="en-US" sz="1200" b="1" dirty="0"/>
        </a:p>
      </dgm:t>
    </dgm:pt>
    <dgm:pt modelId="{34D493E4-644C-4BA0-BEBE-0A1DA9DA145C}" type="parTrans" cxnId="{7C9A85B0-79C6-4808-AD3B-EAB23B183D83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en-US" sz="1000"/>
        </a:p>
      </dgm:t>
    </dgm:pt>
    <dgm:pt modelId="{CFD15732-0D60-43DC-987C-8295C194D7BF}" type="sibTrans" cxnId="{7C9A85B0-79C6-4808-AD3B-EAB23B183D83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en-US" sz="1000"/>
        </a:p>
      </dgm:t>
    </dgm:pt>
    <dgm:pt modelId="{9E2ABE54-6D7B-4E73-B50B-C06A7D0461DA}">
      <dgm:prSet phldrT="[Text]" custT="1"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km-KH" sz="1200" b="1" dirty="0">
              <a:latin typeface="Khmer MEF1" panose="02000506000000020004" pitchFamily="2" charset="0"/>
              <a:cs typeface="Khmer MEF1" panose="02000506000000020004" pitchFamily="2" charset="0"/>
            </a:rPr>
            <a:t>អនុប្រធាន</a:t>
          </a:r>
        </a:p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km-KH" sz="1200" b="1" dirty="0">
              <a:latin typeface="Khmer MEF1" panose="02000506000000020004" pitchFamily="2" charset="0"/>
              <a:cs typeface="Khmer MEF1" panose="02000506000000020004" pitchFamily="2" charset="0"/>
            </a:rPr>
            <a:t>នាយករង/នាយិការងសាលា</a:t>
          </a:r>
          <a:endParaRPr lang="en-US" sz="1200" b="1" dirty="0"/>
        </a:p>
      </dgm:t>
    </dgm:pt>
    <dgm:pt modelId="{C6D43367-2FEE-4CD3-8883-5B6CA2EC1035}" type="parTrans" cxnId="{B818CE83-74D7-4737-B18A-ABACD65C06A0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en-US" sz="1000"/>
        </a:p>
      </dgm:t>
    </dgm:pt>
    <dgm:pt modelId="{1F33156F-5917-47F3-86E5-52702945EF09}" type="sibTrans" cxnId="{B818CE83-74D7-4737-B18A-ABACD65C06A0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en-US" sz="1000"/>
        </a:p>
      </dgm:t>
    </dgm:pt>
    <dgm:pt modelId="{E566396E-0B06-4C2D-9A0B-9645BBA9E0CF}">
      <dgm:prSet phldrT="[Text]" custT="1"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km-KH" sz="1200" b="1" dirty="0">
              <a:latin typeface="Khmer MEF1" panose="02000506000000020004" pitchFamily="2" charset="0"/>
              <a:cs typeface="Khmer MEF1" panose="02000506000000020004" pitchFamily="2" charset="0"/>
            </a:rPr>
            <a:t>អនុប្រធាន</a:t>
          </a:r>
        </a:p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km-KH" sz="1200" b="1" dirty="0">
              <a:latin typeface="Khmer MEF1" panose="02000506000000020004" pitchFamily="2" charset="0"/>
              <a:cs typeface="Khmer MEF1" panose="02000506000000020004" pitchFamily="2" charset="0"/>
            </a:rPr>
            <a:t>នាយករង/នាយិការងសាលា</a:t>
          </a:r>
          <a:endParaRPr lang="en-US" sz="1200" b="1" dirty="0"/>
        </a:p>
      </dgm:t>
    </dgm:pt>
    <dgm:pt modelId="{FE067D41-EAB6-4BE5-AA69-7BD2BC568F7E}" type="parTrans" cxnId="{F0CBD783-7084-41E9-B4E1-F12FCC7626DD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en-US" sz="1000"/>
        </a:p>
      </dgm:t>
    </dgm:pt>
    <dgm:pt modelId="{88CCE229-1025-417E-82CD-F21EEB1D6BA9}" type="sibTrans" cxnId="{F0CBD783-7084-41E9-B4E1-F12FCC7626DD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en-US" sz="1000"/>
        </a:p>
      </dgm:t>
    </dgm:pt>
    <dgm:pt modelId="{487D6754-8A21-49B3-B120-F7E5CF29753D}" type="asst">
      <dgm:prSet custT="1"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km-KH" sz="1200" b="1" dirty="0">
              <a:latin typeface="Khmer MEF1" panose="02000506000000020004" pitchFamily="2" charset="0"/>
              <a:cs typeface="Khmer MEF1" panose="02000506000000020004" pitchFamily="2" charset="0"/>
            </a:rPr>
            <a:t>ហេរញ្ញិក/គណនេយ្យសាលា </a:t>
          </a:r>
          <a:endParaRPr lang="en-US" sz="1200" b="1" dirty="0"/>
        </a:p>
      </dgm:t>
    </dgm:pt>
    <dgm:pt modelId="{B5E42893-9571-4141-8CE1-07BDF9F04EA8}" type="parTrans" cxnId="{20311F50-6EDA-47B7-8AB4-612DE9531ED8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en-US" sz="1000"/>
        </a:p>
      </dgm:t>
    </dgm:pt>
    <dgm:pt modelId="{B440CD6D-D282-4391-9140-56540E661D31}" type="sibTrans" cxnId="{20311F50-6EDA-47B7-8AB4-612DE9531ED8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en-US" sz="1000"/>
        </a:p>
      </dgm:t>
    </dgm:pt>
    <dgm:pt modelId="{EA17917E-8336-46F6-83D4-52812571EF94}" type="asst">
      <dgm:prSet custT="1"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km-KH" sz="1200" b="1" dirty="0">
              <a:latin typeface="Khmer MEF1" panose="02000506000000020004" pitchFamily="2" charset="0"/>
              <a:cs typeface="Khmer MEF1" panose="02000506000000020004" pitchFamily="2" charset="0"/>
            </a:rPr>
            <a:t>សមាជិក</a:t>
          </a:r>
        </a:p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km-KH" sz="1200" b="1" dirty="0">
              <a:latin typeface="Khmer MEF1" panose="02000506000000020004" pitchFamily="2" charset="0"/>
              <a:cs typeface="Khmer MEF1" panose="02000506000000020004" pitchFamily="2" charset="0"/>
            </a:rPr>
            <a:t>ប្រធានក្រុមបច្ចេកទេសទាំងអស់ និងតំណាងគ្រូបង្រៀន </a:t>
          </a:r>
          <a:endParaRPr lang="en-US" sz="1200" b="1" dirty="0"/>
        </a:p>
      </dgm:t>
    </dgm:pt>
    <dgm:pt modelId="{05494D34-7D92-42AE-8A42-A6D1D495CDC9}" type="parTrans" cxnId="{D5714712-8154-4C35-B9F7-F89BF3A241DE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en-US" sz="1000"/>
        </a:p>
      </dgm:t>
    </dgm:pt>
    <dgm:pt modelId="{F5BD181B-4D5F-49D1-B90C-B2593DF5FB98}" type="sibTrans" cxnId="{D5714712-8154-4C35-B9F7-F89BF3A241DE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en-US" sz="1000"/>
        </a:p>
      </dgm:t>
    </dgm:pt>
    <dgm:pt modelId="{06755458-C83A-4A75-94CB-1B849C27C7DA}" type="asst">
      <dgm:prSet custT="1"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km-KH" sz="1200" b="1" dirty="0">
              <a:latin typeface="Khmer MEF1" panose="02000506000000020004" pitchFamily="2" charset="0"/>
              <a:cs typeface="Khmer MEF1" panose="02000506000000020004" pitchFamily="2" charset="0"/>
            </a:rPr>
            <a:t>សមាជិក</a:t>
          </a:r>
        </a:p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km-KH" sz="1200" b="1" dirty="0">
              <a:latin typeface="Khmer MEF1" panose="02000506000000020004" pitchFamily="2" charset="0"/>
              <a:cs typeface="Khmer MEF1" panose="02000506000000020004" pitchFamily="2" charset="0"/>
            </a:rPr>
            <a:t>ប្រធានក្រុមបច្ចេកទេសទាំងអស់ និងតំណាងគ្រូបង្រៀន </a:t>
          </a:r>
          <a:endParaRPr lang="en-US" sz="1200" b="1" dirty="0"/>
        </a:p>
      </dgm:t>
    </dgm:pt>
    <dgm:pt modelId="{6B1ACA84-73CA-44F7-8B67-58BDB2EC8B62}" type="parTrans" cxnId="{72B77CBA-E469-44EA-A8DE-A7A629E2D6B4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en-US" sz="1000"/>
        </a:p>
      </dgm:t>
    </dgm:pt>
    <dgm:pt modelId="{691A81C9-2B04-4893-AD0B-42437C4678CD}" type="sibTrans" cxnId="{72B77CBA-E469-44EA-A8DE-A7A629E2D6B4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en-US" sz="1000"/>
        </a:p>
      </dgm:t>
    </dgm:pt>
    <dgm:pt modelId="{A08F3702-1F9D-4F14-8FA3-C9853693CFF1}" type="asst">
      <dgm:prSet custT="1"/>
      <dgm:spPr/>
      <dgm:t>
        <a:bodyPr/>
        <a:lstStyle/>
        <a:p>
          <a:pPr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km-KH" sz="1200" b="1" dirty="0">
              <a:latin typeface="Khmer MEF1" panose="02000506000000020004" pitchFamily="2" charset="0"/>
              <a:cs typeface="Khmer MEF1" panose="02000506000000020004" pitchFamily="2" charset="0"/>
            </a:rPr>
            <a:t>សមាជិក ២ រូប៖ </a:t>
          </a:r>
          <a:endParaRPr lang="en-US" sz="1200" b="1" dirty="0">
            <a:latin typeface="Khmer MEF1" panose="02000506000000020004" pitchFamily="2" charset="0"/>
            <a:cs typeface="Khmer MEF1" panose="02000506000000020004" pitchFamily="2" charset="0"/>
          </a:endParaRPr>
        </a:p>
        <a:p>
          <a:pPr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km-KH" sz="1200" b="1" dirty="0">
              <a:latin typeface="Khmer MEF1" panose="02000506000000020004" pitchFamily="2" charset="0"/>
              <a:cs typeface="Khmer MEF1" panose="02000506000000020004" pitchFamily="2" charset="0"/>
            </a:rPr>
            <a:t>តំណាងសហគមន៍ </a:t>
          </a:r>
          <a:endParaRPr lang="en-US" sz="1200" b="1" dirty="0"/>
        </a:p>
      </dgm:t>
    </dgm:pt>
    <dgm:pt modelId="{67631127-0787-437D-9A6B-4522FE92E38F}" type="parTrans" cxnId="{77603415-C377-460C-B6FE-16DD50B1AAA5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en-US" sz="1000"/>
        </a:p>
      </dgm:t>
    </dgm:pt>
    <dgm:pt modelId="{20262099-171A-4557-955C-F414A17463CA}" type="sibTrans" cxnId="{77603415-C377-460C-B6FE-16DD50B1AAA5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en-US" sz="1000"/>
        </a:p>
      </dgm:t>
    </dgm:pt>
    <dgm:pt modelId="{7BD44275-F155-456A-AB07-CC4AFCB3B446}" type="pres">
      <dgm:prSet presAssocID="{3DD87A68-98AF-4EA4-8C49-8115458F726D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E7BCD2E-2960-4167-8B60-9B2A5E4FDCD1}" type="pres">
      <dgm:prSet presAssocID="{3DD87A68-98AF-4EA4-8C49-8115458F726D}" presName="hierFlow" presStyleCnt="0"/>
      <dgm:spPr/>
    </dgm:pt>
    <dgm:pt modelId="{548B75D1-70FD-4580-A4E3-BDFE09B062D4}" type="pres">
      <dgm:prSet presAssocID="{3DD87A68-98AF-4EA4-8C49-8115458F726D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F809AF8B-0341-4146-AA11-346D39912482}" type="pres">
      <dgm:prSet presAssocID="{066E5D1B-8A77-419D-B8C2-E453D595538D}" presName="Name14" presStyleCnt="0"/>
      <dgm:spPr/>
    </dgm:pt>
    <dgm:pt modelId="{DD365390-3E74-4D61-8163-4ECBA7048C70}" type="pres">
      <dgm:prSet presAssocID="{066E5D1B-8A77-419D-B8C2-E453D595538D}" presName="level1Shape" presStyleLbl="node0" presStyleIdx="0" presStyleCnt="1" custScaleX="237761" custScaleY="15367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B1A1D9D-7564-45ED-809F-F9E8EEA7E9DF}" type="pres">
      <dgm:prSet presAssocID="{066E5D1B-8A77-419D-B8C2-E453D595538D}" presName="hierChild2" presStyleCnt="0"/>
      <dgm:spPr/>
    </dgm:pt>
    <dgm:pt modelId="{2CBE0DC6-CC1D-444B-B3CD-CAAD67311CED}" type="pres">
      <dgm:prSet presAssocID="{C6D43367-2FEE-4CD3-8883-5B6CA2EC1035}" presName="Name19" presStyleLbl="parChTrans1D2" presStyleIdx="0" presStyleCnt="2"/>
      <dgm:spPr/>
      <dgm:t>
        <a:bodyPr/>
        <a:lstStyle/>
        <a:p>
          <a:endParaRPr lang="en-US"/>
        </a:p>
      </dgm:t>
    </dgm:pt>
    <dgm:pt modelId="{C7536D19-94E1-4D56-8FDA-B86DE0F429FC}" type="pres">
      <dgm:prSet presAssocID="{9E2ABE54-6D7B-4E73-B50B-C06A7D0461DA}" presName="Name21" presStyleCnt="0"/>
      <dgm:spPr/>
    </dgm:pt>
    <dgm:pt modelId="{27FD2669-8D59-4E62-83B8-C21EA61E8A0F}" type="pres">
      <dgm:prSet presAssocID="{9E2ABE54-6D7B-4E73-B50B-C06A7D0461DA}" presName="level2Shape" presStyleLbl="node2" presStyleIdx="0" presStyleCnt="2" custScaleX="240734" custScaleY="165734"/>
      <dgm:spPr/>
      <dgm:t>
        <a:bodyPr/>
        <a:lstStyle/>
        <a:p>
          <a:endParaRPr lang="en-US"/>
        </a:p>
      </dgm:t>
    </dgm:pt>
    <dgm:pt modelId="{5F993AA5-6378-44A7-B47E-061743A911F1}" type="pres">
      <dgm:prSet presAssocID="{9E2ABE54-6D7B-4E73-B50B-C06A7D0461DA}" presName="hierChild3" presStyleCnt="0"/>
      <dgm:spPr/>
    </dgm:pt>
    <dgm:pt modelId="{B2C9E395-C772-464C-A6B3-AAB42B026DE4}" type="pres">
      <dgm:prSet presAssocID="{05494D34-7D92-42AE-8A42-A6D1D495CDC9}" presName="Name19" presStyleLbl="parChTrans1D3" presStyleIdx="0" presStyleCnt="4"/>
      <dgm:spPr/>
      <dgm:t>
        <a:bodyPr/>
        <a:lstStyle/>
        <a:p>
          <a:endParaRPr lang="en-US"/>
        </a:p>
      </dgm:t>
    </dgm:pt>
    <dgm:pt modelId="{BBD318DF-EAF5-470D-B5A4-5AADE8A57D82}" type="pres">
      <dgm:prSet presAssocID="{EA17917E-8336-46F6-83D4-52812571EF94}" presName="Name21" presStyleCnt="0"/>
      <dgm:spPr/>
    </dgm:pt>
    <dgm:pt modelId="{83C5A534-A610-4E1C-9528-021AA0B38CD6}" type="pres">
      <dgm:prSet presAssocID="{EA17917E-8336-46F6-83D4-52812571EF94}" presName="level2Shape" presStyleLbl="asst2" presStyleIdx="0" presStyleCnt="4" custScaleX="259685" custScaleY="203569" custLinFactNeighborX="335" custLinFactNeighborY="13443"/>
      <dgm:spPr/>
      <dgm:t>
        <a:bodyPr/>
        <a:lstStyle/>
        <a:p>
          <a:endParaRPr lang="en-US"/>
        </a:p>
      </dgm:t>
    </dgm:pt>
    <dgm:pt modelId="{183B4E02-AFF6-46F9-AD58-A31FE1E97B9F}" type="pres">
      <dgm:prSet presAssocID="{EA17917E-8336-46F6-83D4-52812571EF94}" presName="hierChild3" presStyleCnt="0"/>
      <dgm:spPr/>
    </dgm:pt>
    <dgm:pt modelId="{95E3425B-7F15-46E2-AA01-DD8C5E78ACD0}" type="pres">
      <dgm:prSet presAssocID="{B5E42893-9571-4141-8CE1-07BDF9F04EA8}" presName="Name19" presStyleLbl="parChTrans1D3" presStyleIdx="1" presStyleCnt="4"/>
      <dgm:spPr/>
      <dgm:t>
        <a:bodyPr/>
        <a:lstStyle/>
        <a:p>
          <a:endParaRPr lang="en-US"/>
        </a:p>
      </dgm:t>
    </dgm:pt>
    <dgm:pt modelId="{0FABA858-1195-4C3C-8436-FBF260F9915F}" type="pres">
      <dgm:prSet presAssocID="{487D6754-8A21-49B3-B120-F7E5CF29753D}" presName="Name21" presStyleCnt="0"/>
      <dgm:spPr/>
    </dgm:pt>
    <dgm:pt modelId="{694BE5D0-3687-41DD-A5F9-8FE0A179FE6A}" type="pres">
      <dgm:prSet presAssocID="{487D6754-8A21-49B3-B120-F7E5CF29753D}" presName="level2Shape" presStyleLbl="asst2" presStyleIdx="1" presStyleCnt="4" custScaleX="183848" custScaleY="204785" custLinFactNeighborY="9665"/>
      <dgm:spPr/>
      <dgm:t>
        <a:bodyPr/>
        <a:lstStyle/>
        <a:p>
          <a:endParaRPr lang="en-US"/>
        </a:p>
      </dgm:t>
    </dgm:pt>
    <dgm:pt modelId="{AA79870D-B830-4A42-9E59-7D3E35DCE94C}" type="pres">
      <dgm:prSet presAssocID="{487D6754-8A21-49B3-B120-F7E5CF29753D}" presName="hierChild3" presStyleCnt="0"/>
      <dgm:spPr/>
    </dgm:pt>
    <dgm:pt modelId="{51C5810B-3F7A-4365-BB14-5C30EE415901}" type="pres">
      <dgm:prSet presAssocID="{FE067D41-EAB6-4BE5-AA69-7BD2BC568F7E}" presName="Name19" presStyleLbl="parChTrans1D2" presStyleIdx="1" presStyleCnt="2"/>
      <dgm:spPr/>
      <dgm:t>
        <a:bodyPr/>
        <a:lstStyle/>
        <a:p>
          <a:endParaRPr lang="en-US"/>
        </a:p>
      </dgm:t>
    </dgm:pt>
    <dgm:pt modelId="{611C0263-3B6E-4052-AE89-F2922DE385AE}" type="pres">
      <dgm:prSet presAssocID="{E566396E-0B06-4C2D-9A0B-9645BBA9E0CF}" presName="Name21" presStyleCnt="0"/>
      <dgm:spPr/>
    </dgm:pt>
    <dgm:pt modelId="{8FA8A4C5-557F-460D-BE93-D840F10405E4}" type="pres">
      <dgm:prSet presAssocID="{E566396E-0B06-4C2D-9A0B-9645BBA9E0CF}" presName="level2Shape" presStyleLbl="node2" presStyleIdx="1" presStyleCnt="2" custScaleX="245136" custScaleY="174500"/>
      <dgm:spPr/>
      <dgm:t>
        <a:bodyPr/>
        <a:lstStyle/>
        <a:p>
          <a:endParaRPr lang="en-US"/>
        </a:p>
      </dgm:t>
    </dgm:pt>
    <dgm:pt modelId="{8814F17E-B923-4FEB-B862-6040FC789B25}" type="pres">
      <dgm:prSet presAssocID="{E566396E-0B06-4C2D-9A0B-9645BBA9E0CF}" presName="hierChild3" presStyleCnt="0"/>
      <dgm:spPr/>
    </dgm:pt>
    <dgm:pt modelId="{EF158722-B39C-4B15-8495-F9ECD2969B67}" type="pres">
      <dgm:prSet presAssocID="{6B1ACA84-73CA-44F7-8B67-58BDB2EC8B62}" presName="Name19" presStyleLbl="parChTrans1D3" presStyleIdx="2" presStyleCnt="4"/>
      <dgm:spPr/>
      <dgm:t>
        <a:bodyPr/>
        <a:lstStyle/>
        <a:p>
          <a:endParaRPr lang="en-US"/>
        </a:p>
      </dgm:t>
    </dgm:pt>
    <dgm:pt modelId="{26A7A008-FA6F-4224-9C45-000F308ED737}" type="pres">
      <dgm:prSet presAssocID="{06755458-C83A-4A75-94CB-1B849C27C7DA}" presName="Name21" presStyleCnt="0"/>
      <dgm:spPr/>
    </dgm:pt>
    <dgm:pt modelId="{2EC60AA1-4D9E-4985-B8CB-95871BBCA67D}" type="pres">
      <dgm:prSet presAssocID="{06755458-C83A-4A75-94CB-1B849C27C7DA}" presName="level2Shape" presStyleLbl="asst2" presStyleIdx="2" presStyleCnt="4" custScaleX="251529" custScaleY="204197" custLinFactNeighborX="915" custLinFactNeighborY="26064"/>
      <dgm:spPr/>
      <dgm:t>
        <a:bodyPr/>
        <a:lstStyle/>
        <a:p>
          <a:endParaRPr lang="en-US"/>
        </a:p>
      </dgm:t>
    </dgm:pt>
    <dgm:pt modelId="{89CC8EE0-BFD0-4A61-BBDC-E6159293BEF1}" type="pres">
      <dgm:prSet presAssocID="{06755458-C83A-4A75-94CB-1B849C27C7DA}" presName="hierChild3" presStyleCnt="0"/>
      <dgm:spPr/>
    </dgm:pt>
    <dgm:pt modelId="{848026D1-79D0-4E26-89F2-2371090CDC11}" type="pres">
      <dgm:prSet presAssocID="{67631127-0787-437D-9A6B-4522FE92E38F}" presName="Name19" presStyleLbl="parChTrans1D3" presStyleIdx="3" presStyleCnt="4"/>
      <dgm:spPr/>
      <dgm:t>
        <a:bodyPr/>
        <a:lstStyle/>
        <a:p>
          <a:endParaRPr lang="en-US"/>
        </a:p>
      </dgm:t>
    </dgm:pt>
    <dgm:pt modelId="{B8068CB2-5899-487D-9D55-D4A345EB7D73}" type="pres">
      <dgm:prSet presAssocID="{A08F3702-1F9D-4F14-8FA3-C9853693CFF1}" presName="Name21" presStyleCnt="0"/>
      <dgm:spPr/>
    </dgm:pt>
    <dgm:pt modelId="{41AAFBAE-4AEE-4BAC-824B-439871B67D99}" type="pres">
      <dgm:prSet presAssocID="{A08F3702-1F9D-4F14-8FA3-C9853693CFF1}" presName="level2Shape" presStyleLbl="asst2" presStyleIdx="3" presStyleCnt="4" custScaleX="184955" custScaleY="204112" custLinFactNeighborX="-2799" custLinFactNeighborY="19277"/>
      <dgm:spPr/>
      <dgm:t>
        <a:bodyPr/>
        <a:lstStyle/>
        <a:p>
          <a:endParaRPr lang="en-US"/>
        </a:p>
      </dgm:t>
    </dgm:pt>
    <dgm:pt modelId="{5FFBC762-3443-45C6-9153-D904C292B07D}" type="pres">
      <dgm:prSet presAssocID="{A08F3702-1F9D-4F14-8FA3-C9853693CFF1}" presName="hierChild3" presStyleCnt="0"/>
      <dgm:spPr/>
    </dgm:pt>
    <dgm:pt modelId="{C09D3B54-388A-4C31-A103-1B75891DC13A}" type="pres">
      <dgm:prSet presAssocID="{3DD87A68-98AF-4EA4-8C49-8115458F726D}" presName="bgShapesFlow" presStyleCnt="0"/>
      <dgm:spPr/>
    </dgm:pt>
  </dgm:ptLst>
  <dgm:cxnLst>
    <dgm:cxn modelId="{D5714712-8154-4C35-B9F7-F89BF3A241DE}" srcId="{9E2ABE54-6D7B-4E73-B50B-C06A7D0461DA}" destId="{EA17917E-8336-46F6-83D4-52812571EF94}" srcOrd="0" destOrd="0" parTransId="{05494D34-7D92-42AE-8A42-A6D1D495CDC9}" sibTransId="{F5BD181B-4D5F-49D1-B90C-B2593DF5FB98}"/>
    <dgm:cxn modelId="{8EB77405-347F-4EC9-9281-BDD14172CCB8}" type="presOf" srcId="{9E2ABE54-6D7B-4E73-B50B-C06A7D0461DA}" destId="{27FD2669-8D59-4E62-83B8-C21EA61E8A0F}" srcOrd="0" destOrd="0" presId="urn:microsoft.com/office/officeart/2005/8/layout/hierarchy6"/>
    <dgm:cxn modelId="{77603415-C377-460C-B6FE-16DD50B1AAA5}" srcId="{E566396E-0B06-4C2D-9A0B-9645BBA9E0CF}" destId="{A08F3702-1F9D-4F14-8FA3-C9853693CFF1}" srcOrd="1" destOrd="0" parTransId="{67631127-0787-437D-9A6B-4522FE92E38F}" sibTransId="{20262099-171A-4557-955C-F414A17463CA}"/>
    <dgm:cxn modelId="{F408787B-73D8-47BC-AFCE-B4EE8B809B27}" type="presOf" srcId="{67631127-0787-437D-9A6B-4522FE92E38F}" destId="{848026D1-79D0-4E26-89F2-2371090CDC11}" srcOrd="0" destOrd="0" presId="urn:microsoft.com/office/officeart/2005/8/layout/hierarchy6"/>
    <dgm:cxn modelId="{20311F50-6EDA-47B7-8AB4-612DE9531ED8}" srcId="{9E2ABE54-6D7B-4E73-B50B-C06A7D0461DA}" destId="{487D6754-8A21-49B3-B120-F7E5CF29753D}" srcOrd="1" destOrd="0" parTransId="{B5E42893-9571-4141-8CE1-07BDF9F04EA8}" sibTransId="{B440CD6D-D282-4391-9140-56540E661D31}"/>
    <dgm:cxn modelId="{941C4F9F-D52C-43AF-A238-97FE71DF8054}" type="presOf" srcId="{EA17917E-8336-46F6-83D4-52812571EF94}" destId="{83C5A534-A610-4E1C-9528-021AA0B38CD6}" srcOrd="0" destOrd="0" presId="urn:microsoft.com/office/officeart/2005/8/layout/hierarchy6"/>
    <dgm:cxn modelId="{62BFC158-D894-4CFB-AFDE-C79020543336}" type="presOf" srcId="{066E5D1B-8A77-419D-B8C2-E453D595538D}" destId="{DD365390-3E74-4D61-8163-4ECBA7048C70}" srcOrd="0" destOrd="0" presId="urn:microsoft.com/office/officeart/2005/8/layout/hierarchy6"/>
    <dgm:cxn modelId="{19A65B34-8A0F-4343-AC7A-60E7AA3955BA}" type="presOf" srcId="{3DD87A68-98AF-4EA4-8C49-8115458F726D}" destId="{7BD44275-F155-456A-AB07-CC4AFCB3B446}" srcOrd="0" destOrd="0" presId="urn:microsoft.com/office/officeart/2005/8/layout/hierarchy6"/>
    <dgm:cxn modelId="{29B161C7-3C3F-4981-8576-8DC8F24BF4C2}" type="presOf" srcId="{E566396E-0B06-4C2D-9A0B-9645BBA9E0CF}" destId="{8FA8A4C5-557F-460D-BE93-D840F10405E4}" srcOrd="0" destOrd="0" presId="urn:microsoft.com/office/officeart/2005/8/layout/hierarchy6"/>
    <dgm:cxn modelId="{231058D4-77EE-44BF-8B0C-B1BADCD87B66}" type="presOf" srcId="{C6D43367-2FEE-4CD3-8883-5B6CA2EC1035}" destId="{2CBE0DC6-CC1D-444B-B3CD-CAAD67311CED}" srcOrd="0" destOrd="0" presId="urn:microsoft.com/office/officeart/2005/8/layout/hierarchy6"/>
    <dgm:cxn modelId="{0838EE6D-8D20-4D8A-A187-8661D91E4DAF}" type="presOf" srcId="{FE067D41-EAB6-4BE5-AA69-7BD2BC568F7E}" destId="{51C5810B-3F7A-4365-BB14-5C30EE415901}" srcOrd="0" destOrd="0" presId="urn:microsoft.com/office/officeart/2005/8/layout/hierarchy6"/>
    <dgm:cxn modelId="{72B77CBA-E469-44EA-A8DE-A7A629E2D6B4}" srcId="{E566396E-0B06-4C2D-9A0B-9645BBA9E0CF}" destId="{06755458-C83A-4A75-94CB-1B849C27C7DA}" srcOrd="0" destOrd="0" parTransId="{6B1ACA84-73CA-44F7-8B67-58BDB2EC8B62}" sibTransId="{691A81C9-2B04-4893-AD0B-42437C4678CD}"/>
    <dgm:cxn modelId="{62A4EBA2-9015-4A28-9F03-7F723DE3FC96}" type="presOf" srcId="{6B1ACA84-73CA-44F7-8B67-58BDB2EC8B62}" destId="{EF158722-B39C-4B15-8495-F9ECD2969B67}" srcOrd="0" destOrd="0" presId="urn:microsoft.com/office/officeart/2005/8/layout/hierarchy6"/>
    <dgm:cxn modelId="{FA483D21-C0EB-400D-B6D4-9B8BF1C89DF8}" type="presOf" srcId="{05494D34-7D92-42AE-8A42-A6D1D495CDC9}" destId="{B2C9E395-C772-464C-A6B3-AAB42B026DE4}" srcOrd="0" destOrd="0" presId="urn:microsoft.com/office/officeart/2005/8/layout/hierarchy6"/>
    <dgm:cxn modelId="{F0CBD783-7084-41E9-B4E1-F12FCC7626DD}" srcId="{066E5D1B-8A77-419D-B8C2-E453D595538D}" destId="{E566396E-0B06-4C2D-9A0B-9645BBA9E0CF}" srcOrd="1" destOrd="0" parTransId="{FE067D41-EAB6-4BE5-AA69-7BD2BC568F7E}" sibTransId="{88CCE229-1025-417E-82CD-F21EEB1D6BA9}"/>
    <dgm:cxn modelId="{BDAECEA1-1BFD-4D90-8C41-C538257910A4}" type="presOf" srcId="{A08F3702-1F9D-4F14-8FA3-C9853693CFF1}" destId="{41AAFBAE-4AEE-4BAC-824B-439871B67D99}" srcOrd="0" destOrd="0" presId="urn:microsoft.com/office/officeart/2005/8/layout/hierarchy6"/>
    <dgm:cxn modelId="{5ADBAADB-01EF-4802-AB14-8F527BAECA3B}" type="presOf" srcId="{487D6754-8A21-49B3-B120-F7E5CF29753D}" destId="{694BE5D0-3687-41DD-A5F9-8FE0A179FE6A}" srcOrd="0" destOrd="0" presId="urn:microsoft.com/office/officeart/2005/8/layout/hierarchy6"/>
    <dgm:cxn modelId="{7C9A85B0-79C6-4808-AD3B-EAB23B183D83}" srcId="{3DD87A68-98AF-4EA4-8C49-8115458F726D}" destId="{066E5D1B-8A77-419D-B8C2-E453D595538D}" srcOrd="0" destOrd="0" parTransId="{34D493E4-644C-4BA0-BEBE-0A1DA9DA145C}" sibTransId="{CFD15732-0D60-43DC-987C-8295C194D7BF}"/>
    <dgm:cxn modelId="{3FBC7AB7-37AC-423D-9FF5-9F6766E6C6DC}" type="presOf" srcId="{B5E42893-9571-4141-8CE1-07BDF9F04EA8}" destId="{95E3425B-7F15-46E2-AA01-DD8C5E78ACD0}" srcOrd="0" destOrd="0" presId="urn:microsoft.com/office/officeart/2005/8/layout/hierarchy6"/>
    <dgm:cxn modelId="{B818CE83-74D7-4737-B18A-ABACD65C06A0}" srcId="{066E5D1B-8A77-419D-B8C2-E453D595538D}" destId="{9E2ABE54-6D7B-4E73-B50B-C06A7D0461DA}" srcOrd="0" destOrd="0" parTransId="{C6D43367-2FEE-4CD3-8883-5B6CA2EC1035}" sibTransId="{1F33156F-5917-47F3-86E5-52702945EF09}"/>
    <dgm:cxn modelId="{9B4FEBC0-0C07-4E7C-8B36-636CCBB7FC0B}" type="presOf" srcId="{06755458-C83A-4A75-94CB-1B849C27C7DA}" destId="{2EC60AA1-4D9E-4985-B8CB-95871BBCA67D}" srcOrd="0" destOrd="0" presId="urn:microsoft.com/office/officeart/2005/8/layout/hierarchy6"/>
    <dgm:cxn modelId="{07B9A2A5-0862-4D3F-89D2-73DB33B170A3}" type="presParOf" srcId="{7BD44275-F155-456A-AB07-CC4AFCB3B446}" destId="{2E7BCD2E-2960-4167-8B60-9B2A5E4FDCD1}" srcOrd="0" destOrd="0" presId="urn:microsoft.com/office/officeart/2005/8/layout/hierarchy6"/>
    <dgm:cxn modelId="{F1A6D6E5-1280-47C0-8D1E-4E608516B005}" type="presParOf" srcId="{2E7BCD2E-2960-4167-8B60-9B2A5E4FDCD1}" destId="{548B75D1-70FD-4580-A4E3-BDFE09B062D4}" srcOrd="0" destOrd="0" presId="urn:microsoft.com/office/officeart/2005/8/layout/hierarchy6"/>
    <dgm:cxn modelId="{AD7E00D9-30C2-4E44-933E-6CA0F453C9C9}" type="presParOf" srcId="{548B75D1-70FD-4580-A4E3-BDFE09B062D4}" destId="{F809AF8B-0341-4146-AA11-346D39912482}" srcOrd="0" destOrd="0" presId="urn:microsoft.com/office/officeart/2005/8/layout/hierarchy6"/>
    <dgm:cxn modelId="{01C50E99-0E0B-4F47-81D9-486C9048A0DC}" type="presParOf" srcId="{F809AF8B-0341-4146-AA11-346D39912482}" destId="{DD365390-3E74-4D61-8163-4ECBA7048C70}" srcOrd="0" destOrd="0" presId="urn:microsoft.com/office/officeart/2005/8/layout/hierarchy6"/>
    <dgm:cxn modelId="{1F734BCA-D7A6-44FE-A07A-7D6D8FCECECF}" type="presParOf" srcId="{F809AF8B-0341-4146-AA11-346D39912482}" destId="{5B1A1D9D-7564-45ED-809F-F9E8EEA7E9DF}" srcOrd="1" destOrd="0" presId="urn:microsoft.com/office/officeart/2005/8/layout/hierarchy6"/>
    <dgm:cxn modelId="{8911FB0B-84D4-47BB-B568-37CDED4161C0}" type="presParOf" srcId="{5B1A1D9D-7564-45ED-809F-F9E8EEA7E9DF}" destId="{2CBE0DC6-CC1D-444B-B3CD-CAAD67311CED}" srcOrd="0" destOrd="0" presId="urn:microsoft.com/office/officeart/2005/8/layout/hierarchy6"/>
    <dgm:cxn modelId="{0A349EA5-531F-4A53-BAA9-DEFEFAE016FE}" type="presParOf" srcId="{5B1A1D9D-7564-45ED-809F-F9E8EEA7E9DF}" destId="{C7536D19-94E1-4D56-8FDA-B86DE0F429FC}" srcOrd="1" destOrd="0" presId="urn:microsoft.com/office/officeart/2005/8/layout/hierarchy6"/>
    <dgm:cxn modelId="{C0C2D73D-217A-4D64-93F2-37E9D0A4ED2D}" type="presParOf" srcId="{C7536D19-94E1-4D56-8FDA-B86DE0F429FC}" destId="{27FD2669-8D59-4E62-83B8-C21EA61E8A0F}" srcOrd="0" destOrd="0" presId="urn:microsoft.com/office/officeart/2005/8/layout/hierarchy6"/>
    <dgm:cxn modelId="{62BBDB30-76AB-4CEA-99B0-58A16D0E5879}" type="presParOf" srcId="{C7536D19-94E1-4D56-8FDA-B86DE0F429FC}" destId="{5F993AA5-6378-44A7-B47E-061743A911F1}" srcOrd="1" destOrd="0" presId="urn:microsoft.com/office/officeart/2005/8/layout/hierarchy6"/>
    <dgm:cxn modelId="{6BF9FC04-93B3-4C4B-9522-806C3B4B827B}" type="presParOf" srcId="{5F993AA5-6378-44A7-B47E-061743A911F1}" destId="{B2C9E395-C772-464C-A6B3-AAB42B026DE4}" srcOrd="0" destOrd="0" presId="urn:microsoft.com/office/officeart/2005/8/layout/hierarchy6"/>
    <dgm:cxn modelId="{325145BC-B162-404C-933B-B1A78C068CF8}" type="presParOf" srcId="{5F993AA5-6378-44A7-B47E-061743A911F1}" destId="{BBD318DF-EAF5-470D-B5A4-5AADE8A57D82}" srcOrd="1" destOrd="0" presId="urn:microsoft.com/office/officeart/2005/8/layout/hierarchy6"/>
    <dgm:cxn modelId="{031FC42F-4D62-467F-89FB-52A3DDE7F1E6}" type="presParOf" srcId="{BBD318DF-EAF5-470D-B5A4-5AADE8A57D82}" destId="{83C5A534-A610-4E1C-9528-021AA0B38CD6}" srcOrd="0" destOrd="0" presId="urn:microsoft.com/office/officeart/2005/8/layout/hierarchy6"/>
    <dgm:cxn modelId="{2AF58161-1073-4E8C-9765-0350AAA099BE}" type="presParOf" srcId="{BBD318DF-EAF5-470D-B5A4-5AADE8A57D82}" destId="{183B4E02-AFF6-46F9-AD58-A31FE1E97B9F}" srcOrd="1" destOrd="0" presId="urn:microsoft.com/office/officeart/2005/8/layout/hierarchy6"/>
    <dgm:cxn modelId="{DBB8326B-33FA-4E6D-BAC6-5AABEB080872}" type="presParOf" srcId="{5F993AA5-6378-44A7-B47E-061743A911F1}" destId="{95E3425B-7F15-46E2-AA01-DD8C5E78ACD0}" srcOrd="2" destOrd="0" presId="urn:microsoft.com/office/officeart/2005/8/layout/hierarchy6"/>
    <dgm:cxn modelId="{EDF51F28-074B-40DA-A13C-CAA4B55465DF}" type="presParOf" srcId="{5F993AA5-6378-44A7-B47E-061743A911F1}" destId="{0FABA858-1195-4C3C-8436-FBF260F9915F}" srcOrd="3" destOrd="0" presId="urn:microsoft.com/office/officeart/2005/8/layout/hierarchy6"/>
    <dgm:cxn modelId="{5FA38AB4-5864-45A0-9A98-A9000B243CB6}" type="presParOf" srcId="{0FABA858-1195-4C3C-8436-FBF260F9915F}" destId="{694BE5D0-3687-41DD-A5F9-8FE0A179FE6A}" srcOrd="0" destOrd="0" presId="urn:microsoft.com/office/officeart/2005/8/layout/hierarchy6"/>
    <dgm:cxn modelId="{11A65DB0-26F1-41E6-9917-7013FEF56265}" type="presParOf" srcId="{0FABA858-1195-4C3C-8436-FBF260F9915F}" destId="{AA79870D-B830-4A42-9E59-7D3E35DCE94C}" srcOrd="1" destOrd="0" presId="urn:microsoft.com/office/officeart/2005/8/layout/hierarchy6"/>
    <dgm:cxn modelId="{2E874C0F-AF77-403B-B5F8-E291A5503A95}" type="presParOf" srcId="{5B1A1D9D-7564-45ED-809F-F9E8EEA7E9DF}" destId="{51C5810B-3F7A-4365-BB14-5C30EE415901}" srcOrd="2" destOrd="0" presId="urn:microsoft.com/office/officeart/2005/8/layout/hierarchy6"/>
    <dgm:cxn modelId="{F718245A-A27C-4E10-9437-3DEBDDE7254C}" type="presParOf" srcId="{5B1A1D9D-7564-45ED-809F-F9E8EEA7E9DF}" destId="{611C0263-3B6E-4052-AE89-F2922DE385AE}" srcOrd="3" destOrd="0" presId="urn:microsoft.com/office/officeart/2005/8/layout/hierarchy6"/>
    <dgm:cxn modelId="{EB022630-F11D-4E5D-9810-FE91F9655F1F}" type="presParOf" srcId="{611C0263-3B6E-4052-AE89-F2922DE385AE}" destId="{8FA8A4C5-557F-460D-BE93-D840F10405E4}" srcOrd="0" destOrd="0" presId="urn:microsoft.com/office/officeart/2005/8/layout/hierarchy6"/>
    <dgm:cxn modelId="{A161A5D2-0694-47AE-BE88-FA79CADDD503}" type="presParOf" srcId="{611C0263-3B6E-4052-AE89-F2922DE385AE}" destId="{8814F17E-B923-4FEB-B862-6040FC789B25}" srcOrd="1" destOrd="0" presId="urn:microsoft.com/office/officeart/2005/8/layout/hierarchy6"/>
    <dgm:cxn modelId="{C7320823-0891-4E2A-91A3-7D8B459C1960}" type="presParOf" srcId="{8814F17E-B923-4FEB-B862-6040FC789B25}" destId="{EF158722-B39C-4B15-8495-F9ECD2969B67}" srcOrd="0" destOrd="0" presId="urn:microsoft.com/office/officeart/2005/8/layout/hierarchy6"/>
    <dgm:cxn modelId="{D5D96C40-88B1-450C-9279-515A6A9B183A}" type="presParOf" srcId="{8814F17E-B923-4FEB-B862-6040FC789B25}" destId="{26A7A008-FA6F-4224-9C45-000F308ED737}" srcOrd="1" destOrd="0" presId="urn:microsoft.com/office/officeart/2005/8/layout/hierarchy6"/>
    <dgm:cxn modelId="{5D25DCC3-8152-4028-8DA5-791340A7AA24}" type="presParOf" srcId="{26A7A008-FA6F-4224-9C45-000F308ED737}" destId="{2EC60AA1-4D9E-4985-B8CB-95871BBCA67D}" srcOrd="0" destOrd="0" presId="urn:microsoft.com/office/officeart/2005/8/layout/hierarchy6"/>
    <dgm:cxn modelId="{3B0FA36A-5E23-457A-92AC-E64E2711CF1A}" type="presParOf" srcId="{26A7A008-FA6F-4224-9C45-000F308ED737}" destId="{89CC8EE0-BFD0-4A61-BBDC-E6159293BEF1}" srcOrd="1" destOrd="0" presId="urn:microsoft.com/office/officeart/2005/8/layout/hierarchy6"/>
    <dgm:cxn modelId="{0B56E321-B72A-402D-81DD-80C01DC1A2AB}" type="presParOf" srcId="{8814F17E-B923-4FEB-B862-6040FC789B25}" destId="{848026D1-79D0-4E26-89F2-2371090CDC11}" srcOrd="2" destOrd="0" presId="urn:microsoft.com/office/officeart/2005/8/layout/hierarchy6"/>
    <dgm:cxn modelId="{871A9FC1-8534-45A4-9002-CB98E3B2BF3A}" type="presParOf" srcId="{8814F17E-B923-4FEB-B862-6040FC789B25}" destId="{B8068CB2-5899-487D-9D55-D4A345EB7D73}" srcOrd="3" destOrd="0" presId="urn:microsoft.com/office/officeart/2005/8/layout/hierarchy6"/>
    <dgm:cxn modelId="{2DED684F-5BEA-4E1F-B058-12F63CE03C5E}" type="presParOf" srcId="{B8068CB2-5899-487D-9D55-D4A345EB7D73}" destId="{41AAFBAE-4AEE-4BAC-824B-439871B67D99}" srcOrd="0" destOrd="0" presId="urn:microsoft.com/office/officeart/2005/8/layout/hierarchy6"/>
    <dgm:cxn modelId="{B3C9C510-A15C-4467-BD84-532CDC813B96}" type="presParOf" srcId="{B8068CB2-5899-487D-9D55-D4A345EB7D73}" destId="{5FFBC762-3443-45C6-9153-D904C292B07D}" srcOrd="1" destOrd="0" presId="urn:microsoft.com/office/officeart/2005/8/layout/hierarchy6"/>
    <dgm:cxn modelId="{A7D55C71-9E7F-4CF1-A411-0ED5680762C1}" type="presParOf" srcId="{7BD44275-F155-456A-AB07-CC4AFCB3B446}" destId="{C09D3B54-388A-4C31-A103-1B75891DC13A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9760FB-B318-49A8-A0DE-415AEB91D2C0}">
      <dsp:nvSpPr>
        <dsp:cNvPr id="0" name=""/>
        <dsp:cNvSpPr/>
      </dsp:nvSpPr>
      <dsp:spPr>
        <a:xfrm>
          <a:off x="2084072" y="183898"/>
          <a:ext cx="3655066" cy="3478696"/>
        </a:xfrm>
        <a:prstGeom prst="pie">
          <a:avLst>
            <a:gd name="adj1" fmla="val 162000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12700" dir="5400000" sx="102000" sy="102000" rotWithShape="0">
            <a:srgbClr val="000000">
              <a:alpha val="32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m-KH" sz="1100" kern="1200" dirty="0">
              <a:latin typeface="Khmer MEF1" panose="02000506000000020004" pitchFamily="2" charset="0"/>
              <a:cs typeface="Khmer MEF1" panose="02000506000000020004" pitchFamily="2" charset="0"/>
            </a:rPr>
            <a:t>(២)</a:t>
          </a:r>
        </a:p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m-KH" sz="1100" kern="1200" dirty="0">
              <a:latin typeface="Khmer MEF1" panose="02000506000000020004" pitchFamily="2" charset="0"/>
              <a:cs typeface="Khmer MEF1" panose="02000506000000020004" pitchFamily="2" charset="0"/>
            </a:rPr>
            <a:t>គ្រប់គ្រងការអនុវត្តប្រចាំថ្ងៃនៃការគ្រប់គ្រងតាមសាលារៀន</a:t>
          </a:r>
          <a:endParaRPr lang="en-US" sz="1100" kern="1200" dirty="0">
            <a:latin typeface="Khmer MEF1" panose="02000506000000020004" pitchFamily="2" charset="0"/>
            <a:cs typeface="Khmer MEF1" panose="02000506000000020004" pitchFamily="2" charset="0"/>
          </a:endParaRPr>
        </a:p>
      </dsp:txBody>
      <dsp:txXfrm>
        <a:off x="4024303" y="904900"/>
        <a:ext cx="1348893" cy="952500"/>
      </dsp:txXfrm>
    </dsp:sp>
    <dsp:sp modelId="{AF9EFA10-26EA-4347-A666-D64424139450}">
      <dsp:nvSpPr>
        <dsp:cNvPr id="0" name=""/>
        <dsp:cNvSpPr/>
      </dsp:nvSpPr>
      <dsp:spPr>
        <a:xfrm>
          <a:off x="2108410" y="401528"/>
          <a:ext cx="3606390" cy="3262491"/>
        </a:xfrm>
        <a:prstGeom prst="pie">
          <a:avLst>
            <a:gd name="adj1" fmla="val 0"/>
            <a:gd name="adj2" fmla="val 54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12700" dir="5400000" sx="102000" sy="102000" rotWithShape="0">
            <a:srgbClr val="000000">
              <a:alpha val="32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m-KH" sz="1050" kern="1200" dirty="0">
            <a:latin typeface="Khmer MEF1" panose="02000506000000020004" pitchFamily="2" charset="0"/>
            <a:cs typeface="Khmer MEF1" panose="02000506000000020004" pitchFamily="2" charset="0"/>
          </a:endParaRPr>
        </a:p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m-KH" sz="1100" kern="1200" dirty="0">
              <a:latin typeface="Khmer MEF1" panose="02000506000000020004" pitchFamily="2" charset="0"/>
              <a:cs typeface="Khmer MEF1" panose="02000506000000020004" pitchFamily="2" charset="0"/>
            </a:rPr>
            <a:t>ការធ្វើផែនការ និងការគ្រប់គ្រងថវិកា</a:t>
          </a:r>
        </a:p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m-KH" sz="1100" kern="1200" dirty="0">
              <a:latin typeface="Khmer MEF1" panose="02000506000000020004" pitchFamily="2" charset="0"/>
              <a:cs typeface="Khmer MEF1" panose="02000506000000020004" pitchFamily="2" charset="0"/>
            </a:rPr>
            <a:t>(៣)</a:t>
          </a:r>
          <a:endParaRPr lang="en-US" sz="1100" kern="1200" dirty="0">
            <a:latin typeface="Khmer MEF1" panose="02000506000000020004" pitchFamily="2" charset="0"/>
            <a:cs typeface="Khmer MEF1" panose="02000506000000020004" pitchFamily="2" charset="0"/>
          </a:endParaRPr>
        </a:p>
      </dsp:txBody>
      <dsp:txXfrm>
        <a:off x="4022803" y="2094527"/>
        <a:ext cx="1330929" cy="893301"/>
      </dsp:txXfrm>
    </dsp:sp>
    <dsp:sp modelId="{3208018C-735A-4B41-8A80-FC3202EA552D}">
      <dsp:nvSpPr>
        <dsp:cNvPr id="0" name=""/>
        <dsp:cNvSpPr/>
      </dsp:nvSpPr>
      <dsp:spPr>
        <a:xfrm>
          <a:off x="2170833" y="401528"/>
          <a:ext cx="3262491" cy="3262491"/>
        </a:xfrm>
        <a:prstGeom prst="pie">
          <a:avLst>
            <a:gd name="adj1" fmla="val 5400000"/>
            <a:gd name="adj2" fmla="val 108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12700" dir="5400000" sx="102000" sy="102000" rotWithShape="0">
            <a:srgbClr val="000000">
              <a:alpha val="32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m-KH" sz="1100" kern="1200" dirty="0">
              <a:latin typeface="Khmer MEF1" panose="02000506000000020004" pitchFamily="2" charset="0"/>
              <a:cs typeface="Khmer MEF1" panose="02000506000000020004" pitchFamily="2" charset="0"/>
            </a:rPr>
            <a:t>ការគ្រប់គ្រងមន្ត្រី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m-KH" sz="1100" kern="1200" dirty="0">
              <a:latin typeface="Khmer MEF1" panose="02000506000000020004" pitchFamily="2" charset="0"/>
              <a:cs typeface="Khmer MEF1" panose="02000506000000020004" pitchFamily="2" charset="0"/>
            </a:rPr>
            <a:t>(៤)</a:t>
          </a:r>
          <a:endParaRPr lang="en-US" sz="1100" kern="1200" dirty="0">
            <a:latin typeface="Khmer MEF1" panose="02000506000000020004" pitchFamily="2" charset="0"/>
            <a:cs typeface="Khmer MEF1" panose="02000506000000020004" pitchFamily="2" charset="0"/>
          </a:endParaRPr>
        </a:p>
      </dsp:txBody>
      <dsp:txXfrm>
        <a:off x="2497471" y="2094527"/>
        <a:ext cx="1204014" cy="893301"/>
      </dsp:txXfrm>
    </dsp:sp>
    <dsp:sp modelId="{F79CC1B0-A737-4A33-8A22-AC51E24494FE}">
      <dsp:nvSpPr>
        <dsp:cNvPr id="0" name=""/>
        <dsp:cNvSpPr/>
      </dsp:nvSpPr>
      <dsp:spPr>
        <a:xfrm>
          <a:off x="2092028" y="207845"/>
          <a:ext cx="3420102" cy="3430803"/>
        </a:xfrm>
        <a:prstGeom prst="pie">
          <a:avLst>
            <a:gd name="adj1" fmla="val 108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12700" dir="5400000" sx="102000" sy="102000" rotWithShape="0">
            <a:srgbClr val="000000">
              <a:alpha val="32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m-KH" sz="1100" kern="1200" dirty="0">
              <a:latin typeface="Khmer MEF1" panose="02000506000000020004" pitchFamily="2" charset="0"/>
              <a:cs typeface="Khmer MEF1" panose="02000506000000020004" pitchFamily="2" charset="0"/>
            </a:rPr>
            <a:t>(១)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m-KH" sz="1100" kern="1200" dirty="0">
              <a:latin typeface="Khmer MEF1" panose="02000506000000020004" pitchFamily="2" charset="0"/>
              <a:cs typeface="Khmer MEF1" panose="02000506000000020004" pitchFamily="2" charset="0"/>
            </a:rPr>
            <a:t>ការវាយតម្លៃសាលារៀន និងសិស្ស</a:t>
          </a:r>
          <a:endParaRPr lang="en-US" sz="1100" kern="1200" dirty="0">
            <a:latin typeface="Khmer MEF1" panose="02000506000000020004" pitchFamily="2" charset="0"/>
            <a:cs typeface="Khmer MEF1" panose="02000506000000020004" pitchFamily="2" charset="0"/>
          </a:endParaRPr>
        </a:p>
      </dsp:txBody>
      <dsp:txXfrm>
        <a:off x="2434445" y="918920"/>
        <a:ext cx="1262180" cy="939386"/>
      </dsp:txXfrm>
    </dsp:sp>
    <dsp:sp modelId="{052B5218-2FED-42DC-AB60-16074C42FB49}">
      <dsp:nvSpPr>
        <dsp:cNvPr id="0" name=""/>
        <dsp:cNvSpPr/>
      </dsp:nvSpPr>
      <dsp:spPr>
        <a:xfrm>
          <a:off x="1904051" y="88765"/>
          <a:ext cx="4010255" cy="3666418"/>
        </a:xfrm>
        <a:prstGeom prst="circularArrow">
          <a:avLst>
            <a:gd name="adj1" fmla="val 5085"/>
            <a:gd name="adj2" fmla="val 327528"/>
            <a:gd name="adj3" fmla="val 21272472"/>
            <a:gd name="adj4" fmla="val 1620000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12700" dir="5400000" sx="102000" sy="102000" rotWithShape="0">
            <a:srgbClr val="000000">
              <a:alpha val="32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3017E9ED-A90A-45F5-8E8D-E06AA66D505A}">
      <dsp:nvSpPr>
        <dsp:cNvPr id="0" name=""/>
        <dsp:cNvSpPr/>
      </dsp:nvSpPr>
      <dsp:spPr>
        <a:xfrm>
          <a:off x="1904234" y="199564"/>
          <a:ext cx="4010548" cy="3666418"/>
        </a:xfrm>
        <a:prstGeom prst="circularArrow">
          <a:avLst>
            <a:gd name="adj1" fmla="val 5085"/>
            <a:gd name="adj2" fmla="val 327528"/>
            <a:gd name="adj3" fmla="val 5072472"/>
            <a:gd name="adj4" fmla="val 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12700" dir="5400000" sx="102000" sy="102000" rotWithShape="0">
            <a:srgbClr val="000000">
              <a:alpha val="32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D72880C7-39B3-45B8-A3FC-A3FA4DA27C74}">
      <dsp:nvSpPr>
        <dsp:cNvPr id="0" name=""/>
        <dsp:cNvSpPr/>
      </dsp:nvSpPr>
      <dsp:spPr>
        <a:xfrm>
          <a:off x="1968870" y="173386"/>
          <a:ext cx="3666418" cy="3666418"/>
        </a:xfrm>
        <a:prstGeom prst="circularArrow">
          <a:avLst>
            <a:gd name="adj1" fmla="val 5085"/>
            <a:gd name="adj2" fmla="val 327528"/>
            <a:gd name="adj3" fmla="val 10472472"/>
            <a:gd name="adj4" fmla="val 540000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12700" dir="5400000" sx="102000" sy="102000" rotWithShape="0">
            <a:srgbClr val="000000">
              <a:alpha val="32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D34B6B11-4C71-4345-B970-532262416D42}">
      <dsp:nvSpPr>
        <dsp:cNvPr id="0" name=""/>
        <dsp:cNvSpPr/>
      </dsp:nvSpPr>
      <dsp:spPr>
        <a:xfrm>
          <a:off x="1967958" y="89061"/>
          <a:ext cx="3666418" cy="3666418"/>
        </a:xfrm>
        <a:prstGeom prst="circularArrow">
          <a:avLst>
            <a:gd name="adj1" fmla="val 5085"/>
            <a:gd name="adj2" fmla="val 327528"/>
            <a:gd name="adj3" fmla="val 15872472"/>
            <a:gd name="adj4" fmla="val 1080000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12700" dir="5400000" sx="102000" sy="102000" rotWithShape="0">
            <a:srgbClr val="000000">
              <a:alpha val="32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365390-3E74-4D61-8163-4ECBA7048C70}">
      <dsp:nvSpPr>
        <dsp:cNvPr id="0" name=""/>
        <dsp:cNvSpPr/>
      </dsp:nvSpPr>
      <dsp:spPr>
        <a:xfrm>
          <a:off x="3131115" y="33496"/>
          <a:ext cx="2015913" cy="86861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0000"/>
              </a:schemeClr>
            </a:gs>
            <a:gs pos="48000">
              <a:schemeClr val="accent5">
                <a:hueOff val="0"/>
                <a:satOff val="0"/>
                <a:lumOff val="0"/>
                <a:alphaOff val="0"/>
                <a:tint val="54000"/>
                <a:satMod val="14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24000"/>
                <a:satMod val="260000"/>
              </a:schemeClr>
            </a:gs>
          </a:gsLst>
          <a:lin ang="16200000" scaled="1"/>
        </a:gradFill>
        <a:ln>
          <a:noFill/>
        </a:ln>
        <a:effectLst>
          <a:outerShdw blurRad="63500" dist="12700" dir="5400000" sx="102000" sy="102000" rotWithShape="0">
            <a:srgbClr val="000000">
              <a:alpha val="32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km-KH" sz="1200" b="1" kern="1200" dirty="0">
              <a:latin typeface="Khmer MEF1" panose="02000506000000020004" pitchFamily="2" charset="0"/>
              <a:cs typeface="Khmer MEF1" panose="02000506000000020004" pitchFamily="2" charset="0"/>
            </a:rPr>
            <a:t>ប្រធាន</a:t>
          </a:r>
          <a:endParaRPr lang="en-US" sz="1200" b="1" kern="1200" dirty="0">
            <a:latin typeface="Khmer MEF1" panose="02000506000000020004" pitchFamily="2" charset="0"/>
            <a:cs typeface="Khmer MEF1" panose="02000506000000020004" pitchFamily="2" charset="0"/>
          </a:endParaRPr>
        </a:p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km-KH" sz="1200" b="1" kern="1200" dirty="0">
              <a:latin typeface="Khmer MEF1" panose="02000506000000020004" pitchFamily="2" charset="0"/>
              <a:cs typeface="Khmer MEF1" panose="02000506000000020004" pitchFamily="2" charset="0"/>
            </a:rPr>
            <a:t>នាយក/នាយិកាសាលា</a:t>
          </a:r>
          <a:endParaRPr lang="en-US" sz="1200" b="1" kern="1200" dirty="0"/>
        </a:p>
      </dsp:txBody>
      <dsp:txXfrm>
        <a:off x="3156556" y="58937"/>
        <a:ext cx="1965031" cy="817736"/>
      </dsp:txXfrm>
    </dsp:sp>
    <dsp:sp modelId="{2CBE0DC6-CC1D-444B-B3CD-CAAD67311CED}">
      <dsp:nvSpPr>
        <dsp:cNvPr id="0" name=""/>
        <dsp:cNvSpPr/>
      </dsp:nvSpPr>
      <dsp:spPr>
        <a:xfrm>
          <a:off x="2010020" y="902114"/>
          <a:ext cx="2129051" cy="226099"/>
        </a:xfrm>
        <a:custGeom>
          <a:avLst/>
          <a:gdLst/>
          <a:ahLst/>
          <a:cxnLst/>
          <a:rect l="0" t="0" r="0" b="0"/>
          <a:pathLst>
            <a:path>
              <a:moveTo>
                <a:pt x="2129051" y="0"/>
              </a:moveTo>
              <a:lnTo>
                <a:pt x="2129051" y="113049"/>
              </a:lnTo>
              <a:lnTo>
                <a:pt x="0" y="113049"/>
              </a:lnTo>
              <a:lnTo>
                <a:pt x="0" y="226099"/>
              </a:lnTo>
            </a:path>
          </a:pathLst>
        </a:custGeom>
        <a:noFill/>
        <a:ln w="1905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FD2669-8D59-4E62-83B8-C21EA61E8A0F}">
      <dsp:nvSpPr>
        <dsp:cNvPr id="0" name=""/>
        <dsp:cNvSpPr/>
      </dsp:nvSpPr>
      <dsp:spPr>
        <a:xfrm>
          <a:off x="989460" y="1128214"/>
          <a:ext cx="2041120" cy="93681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0000"/>
              </a:schemeClr>
            </a:gs>
            <a:gs pos="48000">
              <a:schemeClr val="accent5">
                <a:hueOff val="0"/>
                <a:satOff val="0"/>
                <a:lumOff val="0"/>
                <a:alphaOff val="0"/>
                <a:tint val="54000"/>
                <a:satMod val="14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24000"/>
                <a:satMod val="260000"/>
              </a:schemeClr>
            </a:gs>
          </a:gsLst>
          <a:lin ang="16200000" scaled="1"/>
        </a:gradFill>
        <a:ln>
          <a:noFill/>
        </a:ln>
        <a:effectLst>
          <a:outerShdw blurRad="63500" dist="12700" dir="5400000" sx="102000" sy="102000" rotWithShape="0">
            <a:srgbClr val="000000">
              <a:alpha val="32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km-KH" sz="1200" b="1" kern="1200" dirty="0">
              <a:latin typeface="Khmer MEF1" panose="02000506000000020004" pitchFamily="2" charset="0"/>
              <a:cs typeface="Khmer MEF1" panose="02000506000000020004" pitchFamily="2" charset="0"/>
            </a:rPr>
            <a:t>អនុប្រធាន</a:t>
          </a:r>
        </a:p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km-KH" sz="1200" b="1" kern="1200" dirty="0">
              <a:latin typeface="Khmer MEF1" panose="02000506000000020004" pitchFamily="2" charset="0"/>
              <a:cs typeface="Khmer MEF1" panose="02000506000000020004" pitchFamily="2" charset="0"/>
            </a:rPr>
            <a:t>នាយករង/នាយិការងសាលា</a:t>
          </a:r>
          <a:endParaRPr lang="en-US" sz="1200" b="1" kern="1200" dirty="0"/>
        </a:p>
      </dsp:txBody>
      <dsp:txXfrm>
        <a:off x="1016898" y="1155652"/>
        <a:ext cx="1986244" cy="881934"/>
      </dsp:txXfrm>
    </dsp:sp>
    <dsp:sp modelId="{B2C9E395-C772-464C-A6B3-AAB42B026DE4}">
      <dsp:nvSpPr>
        <dsp:cNvPr id="0" name=""/>
        <dsp:cNvSpPr/>
      </dsp:nvSpPr>
      <dsp:spPr>
        <a:xfrm>
          <a:off x="1106280" y="2065024"/>
          <a:ext cx="903740" cy="302086"/>
        </a:xfrm>
        <a:custGeom>
          <a:avLst/>
          <a:gdLst/>
          <a:ahLst/>
          <a:cxnLst/>
          <a:rect l="0" t="0" r="0" b="0"/>
          <a:pathLst>
            <a:path>
              <a:moveTo>
                <a:pt x="903740" y="0"/>
              </a:moveTo>
              <a:lnTo>
                <a:pt x="903740" y="151043"/>
              </a:lnTo>
              <a:lnTo>
                <a:pt x="0" y="151043"/>
              </a:lnTo>
              <a:lnTo>
                <a:pt x="0" y="302086"/>
              </a:lnTo>
            </a:path>
          </a:pathLst>
        </a:custGeom>
        <a:noFill/>
        <a:ln w="1905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C5A534-A610-4E1C-9528-021AA0B38CD6}">
      <dsp:nvSpPr>
        <dsp:cNvPr id="0" name=""/>
        <dsp:cNvSpPr/>
      </dsp:nvSpPr>
      <dsp:spPr>
        <a:xfrm>
          <a:off x="5380" y="2367110"/>
          <a:ext cx="2201800" cy="115067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0000"/>
              </a:schemeClr>
            </a:gs>
            <a:gs pos="48000">
              <a:schemeClr val="accent5">
                <a:hueOff val="0"/>
                <a:satOff val="0"/>
                <a:lumOff val="0"/>
                <a:alphaOff val="0"/>
                <a:tint val="54000"/>
                <a:satMod val="14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24000"/>
                <a:satMod val="260000"/>
              </a:schemeClr>
            </a:gs>
          </a:gsLst>
          <a:lin ang="16200000" scaled="1"/>
        </a:gradFill>
        <a:ln>
          <a:noFill/>
        </a:ln>
        <a:effectLst>
          <a:outerShdw blurRad="63500" dist="12700" dir="5400000" sx="102000" sy="102000" rotWithShape="0">
            <a:srgbClr val="000000">
              <a:alpha val="32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km-KH" sz="1200" b="1" kern="1200" dirty="0">
              <a:latin typeface="Khmer MEF1" panose="02000506000000020004" pitchFamily="2" charset="0"/>
              <a:cs typeface="Khmer MEF1" panose="02000506000000020004" pitchFamily="2" charset="0"/>
            </a:rPr>
            <a:t>សមាជិក</a:t>
          </a:r>
        </a:p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km-KH" sz="1200" b="1" kern="1200" dirty="0">
              <a:latin typeface="Khmer MEF1" panose="02000506000000020004" pitchFamily="2" charset="0"/>
              <a:cs typeface="Khmer MEF1" panose="02000506000000020004" pitchFamily="2" charset="0"/>
            </a:rPr>
            <a:t>ប្រធានក្រុមបច្ចេកទេសទាំងអស់ និងតំណាងគ្រូបង្រៀន </a:t>
          </a:r>
          <a:endParaRPr lang="en-US" sz="1200" b="1" kern="1200" dirty="0"/>
        </a:p>
      </dsp:txBody>
      <dsp:txXfrm>
        <a:off x="39082" y="2400812"/>
        <a:ext cx="2134396" cy="1083268"/>
      </dsp:txXfrm>
    </dsp:sp>
    <dsp:sp modelId="{95E3425B-7F15-46E2-AA01-DD8C5E78ACD0}">
      <dsp:nvSpPr>
        <dsp:cNvPr id="0" name=""/>
        <dsp:cNvSpPr/>
      </dsp:nvSpPr>
      <dsp:spPr>
        <a:xfrm>
          <a:off x="2010020" y="2065024"/>
          <a:ext cx="1228081" cy="2807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0365"/>
              </a:lnTo>
              <a:lnTo>
                <a:pt x="1228081" y="140365"/>
              </a:lnTo>
              <a:lnTo>
                <a:pt x="1228081" y="280730"/>
              </a:lnTo>
            </a:path>
          </a:pathLst>
        </a:custGeom>
        <a:noFill/>
        <a:ln w="1905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4BE5D0-3687-41DD-A5F9-8FE0A179FE6A}">
      <dsp:nvSpPr>
        <dsp:cNvPr id="0" name=""/>
        <dsp:cNvSpPr/>
      </dsp:nvSpPr>
      <dsp:spPr>
        <a:xfrm>
          <a:off x="2458702" y="2345755"/>
          <a:ext cx="1558798" cy="115754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0000"/>
              </a:schemeClr>
            </a:gs>
            <a:gs pos="48000">
              <a:schemeClr val="accent5">
                <a:hueOff val="0"/>
                <a:satOff val="0"/>
                <a:lumOff val="0"/>
                <a:alphaOff val="0"/>
                <a:tint val="54000"/>
                <a:satMod val="14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24000"/>
                <a:satMod val="260000"/>
              </a:schemeClr>
            </a:gs>
          </a:gsLst>
          <a:lin ang="16200000" scaled="1"/>
        </a:gradFill>
        <a:ln>
          <a:noFill/>
        </a:ln>
        <a:effectLst>
          <a:outerShdw blurRad="63500" dist="12700" dir="5400000" sx="102000" sy="102000" rotWithShape="0">
            <a:srgbClr val="000000">
              <a:alpha val="32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km-KH" sz="1200" b="1" kern="1200" dirty="0">
              <a:latin typeface="Khmer MEF1" panose="02000506000000020004" pitchFamily="2" charset="0"/>
              <a:cs typeface="Khmer MEF1" panose="02000506000000020004" pitchFamily="2" charset="0"/>
            </a:rPr>
            <a:t>ហេរញ្ញិក/គណនេយ្យសាលា </a:t>
          </a:r>
          <a:endParaRPr lang="en-US" sz="1200" b="1" kern="1200" dirty="0"/>
        </a:p>
      </dsp:txBody>
      <dsp:txXfrm>
        <a:off x="2492605" y="2379658"/>
        <a:ext cx="1490992" cy="1089739"/>
      </dsp:txXfrm>
    </dsp:sp>
    <dsp:sp modelId="{51C5810B-3F7A-4365-BB14-5C30EE415901}">
      <dsp:nvSpPr>
        <dsp:cNvPr id="0" name=""/>
        <dsp:cNvSpPr/>
      </dsp:nvSpPr>
      <dsp:spPr>
        <a:xfrm>
          <a:off x="4139072" y="902114"/>
          <a:ext cx="2110389" cy="2260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3049"/>
              </a:lnTo>
              <a:lnTo>
                <a:pt x="2110389" y="113049"/>
              </a:lnTo>
              <a:lnTo>
                <a:pt x="2110389" y="226099"/>
              </a:lnTo>
            </a:path>
          </a:pathLst>
        </a:custGeom>
        <a:noFill/>
        <a:ln w="1905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A8A4C5-557F-460D-BE93-D840F10405E4}">
      <dsp:nvSpPr>
        <dsp:cNvPr id="0" name=""/>
        <dsp:cNvSpPr/>
      </dsp:nvSpPr>
      <dsp:spPr>
        <a:xfrm>
          <a:off x="5210239" y="1128214"/>
          <a:ext cx="2078443" cy="98635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0000"/>
              </a:schemeClr>
            </a:gs>
            <a:gs pos="48000">
              <a:schemeClr val="accent5">
                <a:hueOff val="0"/>
                <a:satOff val="0"/>
                <a:lumOff val="0"/>
                <a:alphaOff val="0"/>
                <a:tint val="54000"/>
                <a:satMod val="14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24000"/>
                <a:satMod val="260000"/>
              </a:schemeClr>
            </a:gs>
          </a:gsLst>
          <a:lin ang="16200000" scaled="1"/>
        </a:gradFill>
        <a:ln>
          <a:noFill/>
        </a:ln>
        <a:effectLst>
          <a:outerShdw blurRad="63500" dist="12700" dir="5400000" sx="102000" sy="102000" rotWithShape="0">
            <a:srgbClr val="000000">
              <a:alpha val="32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km-KH" sz="1200" b="1" kern="1200" dirty="0">
              <a:latin typeface="Khmer MEF1" panose="02000506000000020004" pitchFamily="2" charset="0"/>
              <a:cs typeface="Khmer MEF1" panose="02000506000000020004" pitchFamily="2" charset="0"/>
            </a:rPr>
            <a:t>អនុប្រធាន</a:t>
          </a:r>
        </a:p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km-KH" sz="1200" b="1" kern="1200" dirty="0">
              <a:latin typeface="Khmer MEF1" panose="02000506000000020004" pitchFamily="2" charset="0"/>
              <a:cs typeface="Khmer MEF1" panose="02000506000000020004" pitchFamily="2" charset="0"/>
            </a:rPr>
            <a:t>នាយករង/នាយិការងសាលា</a:t>
          </a:r>
          <a:endParaRPr lang="en-US" sz="1200" b="1" kern="1200" dirty="0"/>
        </a:p>
      </dsp:txBody>
      <dsp:txXfrm>
        <a:off x="5239128" y="1157103"/>
        <a:ext cx="2020665" cy="928581"/>
      </dsp:txXfrm>
    </dsp:sp>
    <dsp:sp modelId="{EF158722-B39C-4B15-8495-F9ECD2969B67}">
      <dsp:nvSpPr>
        <dsp:cNvPr id="0" name=""/>
        <dsp:cNvSpPr/>
      </dsp:nvSpPr>
      <dsp:spPr>
        <a:xfrm>
          <a:off x="5345946" y="2114574"/>
          <a:ext cx="903515" cy="259596"/>
        </a:xfrm>
        <a:custGeom>
          <a:avLst/>
          <a:gdLst/>
          <a:ahLst/>
          <a:cxnLst/>
          <a:rect l="0" t="0" r="0" b="0"/>
          <a:pathLst>
            <a:path>
              <a:moveTo>
                <a:pt x="903515" y="0"/>
              </a:moveTo>
              <a:lnTo>
                <a:pt x="903515" y="129798"/>
              </a:lnTo>
              <a:lnTo>
                <a:pt x="0" y="129798"/>
              </a:lnTo>
              <a:lnTo>
                <a:pt x="0" y="259596"/>
              </a:lnTo>
            </a:path>
          </a:pathLst>
        </a:custGeom>
        <a:noFill/>
        <a:ln w="1905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EC60AA1-4D9E-4985-B8CB-95871BBCA67D}">
      <dsp:nvSpPr>
        <dsp:cNvPr id="0" name=""/>
        <dsp:cNvSpPr/>
      </dsp:nvSpPr>
      <dsp:spPr>
        <a:xfrm>
          <a:off x="4279621" y="2374170"/>
          <a:ext cx="2132648" cy="115422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0000"/>
              </a:schemeClr>
            </a:gs>
            <a:gs pos="48000">
              <a:schemeClr val="accent5">
                <a:hueOff val="0"/>
                <a:satOff val="0"/>
                <a:lumOff val="0"/>
                <a:alphaOff val="0"/>
                <a:tint val="54000"/>
                <a:satMod val="14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24000"/>
                <a:satMod val="260000"/>
              </a:schemeClr>
            </a:gs>
          </a:gsLst>
          <a:lin ang="16200000" scaled="1"/>
        </a:gradFill>
        <a:ln>
          <a:noFill/>
        </a:ln>
        <a:effectLst>
          <a:outerShdw blurRad="63500" dist="12700" dir="5400000" sx="102000" sy="102000" rotWithShape="0">
            <a:srgbClr val="000000">
              <a:alpha val="32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km-KH" sz="1200" b="1" kern="1200" dirty="0">
              <a:latin typeface="Khmer MEF1" panose="02000506000000020004" pitchFamily="2" charset="0"/>
              <a:cs typeface="Khmer MEF1" panose="02000506000000020004" pitchFamily="2" charset="0"/>
            </a:rPr>
            <a:t>សមាជិក</a:t>
          </a:r>
        </a:p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km-KH" sz="1200" b="1" kern="1200" dirty="0">
              <a:latin typeface="Khmer MEF1" panose="02000506000000020004" pitchFamily="2" charset="0"/>
              <a:cs typeface="Khmer MEF1" panose="02000506000000020004" pitchFamily="2" charset="0"/>
            </a:rPr>
            <a:t>ប្រធានក្រុមបច្ចេកទេសទាំងអស់ និងតំណាងគ្រូបង្រៀន </a:t>
          </a:r>
          <a:endParaRPr lang="en-US" sz="1200" b="1" kern="1200" dirty="0"/>
        </a:p>
      </dsp:txBody>
      <dsp:txXfrm>
        <a:off x="4313427" y="2407976"/>
        <a:ext cx="2065036" cy="1086609"/>
      </dsp:txXfrm>
    </dsp:sp>
    <dsp:sp modelId="{848026D1-79D0-4E26-89F2-2371090CDC11}">
      <dsp:nvSpPr>
        <dsp:cNvPr id="0" name=""/>
        <dsp:cNvSpPr/>
      </dsp:nvSpPr>
      <dsp:spPr>
        <a:xfrm>
          <a:off x="6249461" y="2114574"/>
          <a:ext cx="1169773" cy="2600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038"/>
              </a:lnTo>
              <a:lnTo>
                <a:pt x="1169773" y="130038"/>
              </a:lnTo>
              <a:lnTo>
                <a:pt x="1169773" y="260076"/>
              </a:lnTo>
            </a:path>
          </a:pathLst>
        </a:custGeom>
        <a:noFill/>
        <a:ln w="1905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1AAFBAE-4AEE-4BAC-824B-439871B67D99}">
      <dsp:nvSpPr>
        <dsp:cNvPr id="0" name=""/>
        <dsp:cNvSpPr/>
      </dsp:nvSpPr>
      <dsp:spPr>
        <a:xfrm>
          <a:off x="6635142" y="2374650"/>
          <a:ext cx="1568184" cy="115374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0000"/>
              </a:schemeClr>
            </a:gs>
            <a:gs pos="48000">
              <a:schemeClr val="accent5">
                <a:hueOff val="0"/>
                <a:satOff val="0"/>
                <a:lumOff val="0"/>
                <a:alphaOff val="0"/>
                <a:tint val="54000"/>
                <a:satMod val="14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24000"/>
                <a:satMod val="260000"/>
              </a:schemeClr>
            </a:gs>
          </a:gsLst>
          <a:lin ang="16200000" scaled="1"/>
        </a:gradFill>
        <a:ln>
          <a:noFill/>
        </a:ln>
        <a:effectLst>
          <a:outerShdw blurRad="63500" dist="12700" dir="5400000" sx="102000" sy="102000" rotWithShape="0">
            <a:srgbClr val="000000">
              <a:alpha val="32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km-KH" sz="1200" b="1" kern="1200" dirty="0">
              <a:latin typeface="Khmer MEF1" panose="02000506000000020004" pitchFamily="2" charset="0"/>
              <a:cs typeface="Khmer MEF1" panose="02000506000000020004" pitchFamily="2" charset="0"/>
            </a:rPr>
            <a:t>សមាជិក ២ រូប៖ </a:t>
          </a:r>
          <a:endParaRPr lang="en-US" sz="1200" b="1" kern="1200" dirty="0">
            <a:latin typeface="Khmer MEF1" panose="02000506000000020004" pitchFamily="2" charset="0"/>
            <a:cs typeface="Khmer MEF1" panose="02000506000000020004" pitchFamily="2" charset="0"/>
          </a:endParaRPr>
        </a:p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km-KH" sz="1200" b="1" kern="1200" dirty="0">
              <a:latin typeface="Khmer MEF1" panose="02000506000000020004" pitchFamily="2" charset="0"/>
              <a:cs typeface="Khmer MEF1" panose="02000506000000020004" pitchFamily="2" charset="0"/>
            </a:rPr>
            <a:t>តំណាងសហគមន៍ </a:t>
          </a:r>
          <a:endParaRPr lang="en-US" sz="1200" b="1" kern="1200" dirty="0"/>
        </a:p>
      </dsp:txBody>
      <dsp:txXfrm>
        <a:off x="6668934" y="2408442"/>
        <a:ext cx="1500600" cy="10861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9" tIns="46590" rIns="93179" bIns="4659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9" tIns="46590" rIns="93179" bIns="46590" rtlCol="0"/>
          <a:lstStyle>
            <a:lvl1pPr algn="r">
              <a:defRPr sz="1200"/>
            </a:lvl1pPr>
          </a:lstStyle>
          <a:p>
            <a:fld id="{0E736D19-99AB-4278-AC58-27020B7DF58F}" type="datetimeFigureOut">
              <a:rPr lang="en-US" smtClean="0"/>
              <a:t>4/19/2019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9" tIns="46590" rIns="93179" bIns="4659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9" tIns="46590" rIns="93179" bIns="46590" rtlCol="0" anchor="b"/>
          <a:lstStyle>
            <a:lvl1pPr algn="r">
              <a:defRPr sz="1200"/>
            </a:lvl1pPr>
          </a:lstStyle>
          <a:p>
            <a:fld id="{3B4DAB81-A25A-42E3-BB27-9FB6D48FF7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16222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9" tIns="46590" rIns="93179" bIns="4659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9" tIns="46590" rIns="93179" bIns="46590" rtlCol="0"/>
          <a:lstStyle>
            <a:lvl1pPr algn="r">
              <a:defRPr sz="1200"/>
            </a:lvl1pPr>
          </a:lstStyle>
          <a:p>
            <a:fld id="{4D57DEC3-F179-4901-A195-B3EA02DD3CA9}" type="datetimeFigureOut">
              <a:rPr lang="tr-TR" smtClean="0"/>
              <a:pPr/>
              <a:t>19.04.2019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82688" y="696913"/>
            <a:ext cx="4646612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9" tIns="46590" rIns="93179" bIns="4659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701040" y="4415791"/>
            <a:ext cx="5608320" cy="4183380"/>
          </a:xfrm>
          <a:prstGeom prst="rect">
            <a:avLst/>
          </a:prstGeom>
        </p:spPr>
        <p:txBody>
          <a:bodyPr vert="horz" lIns="93179" tIns="46590" rIns="93179" bIns="4659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9" tIns="46590" rIns="93179" bIns="4659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9" tIns="46590" rIns="93179" bIns="46590" rtlCol="0" anchor="b"/>
          <a:lstStyle>
            <a:lvl1pPr algn="r">
              <a:defRPr sz="1200"/>
            </a:lvl1pPr>
          </a:lstStyle>
          <a:p>
            <a:fld id="{89B93764-076B-470F-B5F0-95B189955DD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2524701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BE36B93-CD80-4440-B9C6-F56C97D1A53B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PE" smtClean="0"/>
          </a:p>
        </p:txBody>
      </p:sp>
    </p:spTree>
    <p:extLst>
      <p:ext uri="{BB962C8B-B14F-4D97-AF65-F5344CB8AC3E}">
        <p14:creationId xmlns:p14="http://schemas.microsoft.com/office/powerpoint/2010/main" val="13093658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mtClean="0"/>
              <a:t>  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B93764-076B-470F-B5F0-95B189955DD3}" type="slidenum">
              <a:rPr lang="tr-TR" smtClean="0"/>
              <a:pPr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872145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mtClean="0"/>
              <a:t>  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B93764-076B-470F-B5F0-95B189955DD3}" type="slidenum">
              <a:rPr lang="tr-TR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872145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mtClean="0"/>
              <a:t>  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B93764-076B-470F-B5F0-95B189955DD3}" type="slidenum">
              <a:rPr lang="tr-TR" smtClean="0"/>
              <a:pPr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872145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mtClean="0"/>
              <a:t>  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B93764-076B-470F-B5F0-95B189955DD3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872145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mtClean="0"/>
              <a:t>  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B93764-076B-470F-B5F0-95B189955DD3}" type="slidenum">
              <a:rPr lang="tr-TR" smtClean="0"/>
              <a:pPr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872145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mtClean="0"/>
              <a:t>  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B93764-076B-470F-B5F0-95B189955DD3}" type="slidenum">
              <a:rPr lang="tr-TR" smtClean="0"/>
              <a:pPr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872145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mtClean="0"/>
              <a:t>  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B93764-076B-470F-B5F0-95B189955DD3}" type="slidenum">
              <a:rPr lang="tr-TR" smtClean="0"/>
              <a:pPr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872145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A2A94-A1E2-4EFE-9A86-0F2C2C3ABB7E}" type="datetime1">
              <a:rPr lang="tr-TR" smtClean="0"/>
              <a:t>19.04.2019</a:t>
            </a:fld>
            <a:endParaRPr lang="tr-T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ED517-D50F-4669-9AE4-D9AF22836E89}" type="datetime1">
              <a:rPr lang="tr-TR" smtClean="0"/>
              <a:t>19.04.2019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14E34-6BD8-4EA5-8F47-03F1420798CD}" type="datetime1">
              <a:rPr lang="tr-TR" smtClean="0"/>
              <a:t>19.04.2019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14DF9-BB7C-471B-B5EF-90FAEBE2EA01}" type="datetime1">
              <a:rPr lang="tr-TR" smtClean="0"/>
              <a:t>19.04.2019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D77B4-797F-4CF9-A91E-76CB31834F25}" type="datetime1">
              <a:rPr lang="tr-TR" smtClean="0"/>
              <a:t>19.04.2019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82496-C78C-4A38-86AD-9E9DEAFC3C12}" type="datetime1">
              <a:rPr lang="tr-TR" smtClean="0"/>
              <a:t>19.04.2019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3D741-DD20-454E-9D04-CFDD08BAB106}" type="datetime1">
              <a:rPr lang="tr-TR" smtClean="0"/>
              <a:t>19.04.2019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7F320-B6C4-4903-A09B-C53740B43AD9}" type="datetime1">
              <a:rPr lang="tr-TR" smtClean="0"/>
              <a:t>19.04.2019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57527-F2EA-4B53-8E0A-F0321FC86187}" type="datetime1">
              <a:rPr lang="tr-TR" smtClean="0"/>
              <a:t>19.04.2019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61D25-0D23-42B6-8BDC-65A900FF28AC}" type="datetime1">
              <a:rPr lang="tr-TR" smtClean="0"/>
              <a:t>19.04.2019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4AED3-138D-4FBC-9192-59B8C686E1F1}" type="datetime1">
              <a:rPr lang="tr-TR" smtClean="0"/>
              <a:t>19.04.2019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52EC945-F3F9-45C8-9D54-A385B1A440CE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5D9104F-8E9A-44C9-9B76-A9437CCBD53C}" type="datetime1">
              <a:rPr lang="tr-TR" smtClean="0"/>
              <a:t>19.04.2019</a:t>
            </a:fld>
            <a:endParaRPr lang="tr-T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52EC945-F3F9-45C8-9D54-A385B1A440CE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SOF%20for%20Gov.Budget%20(&#6114;&#6112;&#6114;&#6112;).pptx%20(Plan).pptx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&#6042;&#6086;&#6048;&#6076;&#6042;&#6036;&#6098;&#6042;&#6039;&#6038;&#6032;&#6044;&#6071;&#6016;&#6070;&#6021;&#6076;&#6043;&#6018;&#6030;&#6035;&#6072;&#6047;&#6070;&#6043;&#6070;&#6042;&#6080;&#6035;.pptx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SOF%20for%20Implementing%20(bookkeeping&amp;%20Liquidation).pptx" TargetMode="External"/><Relationship Id="rId2" Type="http://schemas.openxmlformats.org/officeDocument/2006/relationships/hyperlink" Target="&#6043;&#6086;&#6048;&#6076;&#6042;&#6035;&#6083;&#6016;&#6070;&#6042;&#6016;&#6031;&#6091;&#6031;&#6098;&#6042;&#6070;.pptx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&#6033;&#6040;&#6098;&#6042;&#6020;&#6091;&#6018;&#6086;&#6042;&#6076;&#6047;&#6040;&#6098;&#6042;&#6070;&#6036;&#6091;&#6016;&#6070;&#6042;&#6018;&#6098;&#6042;&#6036;&#6091;&#6018;&#6098;&#6042;&#6020;SOF(&#6043;&#6033;&#6098;&#6034;&#6016;&#6040;&#6098;&#6040;).docx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&#6042;&#6021;&#6035;&#6070;&#6047;&#6040;&#6098;&#6038;&#6096;&#6035;&#6098;&#6034;&#6035;&#6083;&#6016;&#6070;&#6042;&#6018;&#6098;&#6042;&#6036;&#6091;&#6018;&#6098;&#6042;&#6020;&#6048;&#6071;&#6042;&#6025;&#6098;&#6025;&#6044;&#6031;&#6098;&#6032;&#6075;%20(&#6047;&#6070;&#6043;&#6070;&#6042;&#6080;&#6035;).pptx" TargetMode="External"/><Relationship Id="rId2" Type="http://schemas.openxmlformats.org/officeDocument/2006/relationships/hyperlink" Target="&#6033;&#6040;&#6098;&#6042;&#6020;&#6091;&#6018;&#6086;&#6042;&#6076;&#6047;&#6040;&#6098;&#6042;&#6070;&#6036;&#6091;&#6016;&#6070;&#6042;&#6018;&#6098;&#6042;&#6036;&#6091;&#6018;&#6098;&#6042;&#6020;&#6040;&#6076;&#6043;&#6035;&#6071;&#6034;&#6071;&#6026;&#6086;&#6030;&#6078;&#6042;&#6016;&#6070;&#6042;&#6047;&#6070;&#6043;&#6070;&#6042;&#6080;&#6035;&#6047;&#6070;&#6034;&#6070;&#6042;&#6030;&#6088;.docx" TargetMode="Externa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01838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0392516"/>
              </p:ext>
            </p:extLst>
          </p:nvPr>
        </p:nvGraphicFramePr>
        <p:xfrm>
          <a:off x="179512" y="620688"/>
          <a:ext cx="8784977" cy="606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825">
                  <a:extLst>
                    <a:ext uri="{9D8B030D-6E8A-4147-A177-3AD203B41FA5}">
                      <a16:colId xmlns:a16="http://schemas.microsoft.com/office/drawing/2014/main" val="3975398246"/>
                    </a:ext>
                  </a:extLst>
                </a:gridCol>
                <a:gridCol w="3339743">
                  <a:extLst>
                    <a:ext uri="{9D8B030D-6E8A-4147-A177-3AD203B41FA5}">
                      <a16:colId xmlns:a16="http://schemas.microsoft.com/office/drawing/2014/main" val="3887828883"/>
                    </a:ext>
                  </a:extLst>
                </a:gridCol>
                <a:gridCol w="4864409">
                  <a:extLst>
                    <a:ext uri="{9D8B030D-6E8A-4147-A177-3AD203B41FA5}">
                      <a16:colId xmlns:a16="http://schemas.microsoft.com/office/drawing/2014/main" val="7646484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500" b="1" kern="1200" baseline="0" dirty="0" smtClean="0">
                        <a:solidFill>
                          <a:schemeClr val="lt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m-KH" sz="1600" b="1" kern="1200" dirty="0" smtClean="0">
                          <a:solidFill>
                            <a:schemeClr val="lt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ល.រ</a:t>
                      </a:r>
                      <a:endParaRPr lang="en-US" sz="1600" dirty="0" smtClean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endParaRPr lang="en-US" sz="5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500" b="1" kern="1200" baseline="0" dirty="0" smtClean="0">
                        <a:solidFill>
                          <a:schemeClr val="lt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m-KH" sz="1600" b="1" kern="1200" dirty="0" smtClean="0">
                          <a:solidFill>
                            <a:schemeClr val="lt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សកម្មភាព</a:t>
                      </a:r>
                      <a:endParaRPr lang="en-US" sz="1600" dirty="0" smtClean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endParaRPr lang="en-US" sz="5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500" b="1" kern="1200" baseline="0" dirty="0" smtClean="0">
                        <a:solidFill>
                          <a:schemeClr val="lt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m-KH" sz="1600" b="1" kern="1200" dirty="0" smtClean="0">
                          <a:solidFill>
                            <a:schemeClr val="lt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លម្អិតមុខសញ្ញាចំណាយ</a:t>
                      </a:r>
                      <a:endParaRPr lang="en-US" sz="1600" dirty="0" smtClean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endParaRPr lang="en-US" sz="500" baseline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41031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km-KH" sz="500" baseline="0" dirty="0" smtClean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r>
                        <a:rPr lang="km-KH" sz="1400" b="1" dirty="0" smtClean="0">
                          <a:solidFill>
                            <a:srgbClr val="00B050"/>
                          </a:solidFill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២.២</a:t>
                      </a:r>
                      <a:endParaRPr lang="en-US" sz="1400" b="1" dirty="0">
                        <a:solidFill>
                          <a:srgbClr val="00B050"/>
                        </a:solidFill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km-KH" sz="500" b="1" kern="1200" baseline="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r>
                        <a:rPr kumimoji="0" lang="km-KH" sz="1400" b="1" kern="1200" dirty="0" smtClean="0">
                          <a:solidFill>
                            <a:srgbClr val="00B050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សម្ភារៈរៀន និងបង្រៀន</a:t>
                      </a:r>
                      <a:r>
                        <a:rPr kumimoji="0" lang="en-US" sz="1400" b="1" kern="1200" dirty="0" smtClean="0">
                          <a:solidFill>
                            <a:srgbClr val="00B050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​ </a:t>
                      </a:r>
                      <a:r>
                        <a:rPr kumimoji="0" lang="km-KH" sz="1400" b="1" kern="1200" dirty="0" smtClean="0">
                          <a:solidFill>
                            <a:srgbClr val="00B050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(អនុគណនី ៦០០៥៨)</a:t>
                      </a:r>
                      <a:endParaRPr lang="en-US" sz="1400" dirty="0">
                        <a:solidFill>
                          <a:srgbClr val="00B050"/>
                        </a:solidFill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endParaRPr kumimoji="0" lang="km-KH" sz="500" kern="1200" baseline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kumimoji="0" lang="km-KH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-ចំណាយទិញប៊ិក ខ្មៅដៃ  ហ្វឺត គូល័រ សៀវភៅ ក្រដាស  សឺមី ស្កុត </a:t>
                      </a:r>
                    </a:p>
                    <a:p>
                      <a:pPr lvl="0"/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 កាវ កន្ត្រៃ ដែកឈាន បន្ទាត់ កែង ផែនទី ភូគោល​ តារាងខួបគីមី </a:t>
                      </a:r>
                    </a:p>
                    <a:p>
                      <a:pPr lvl="0"/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 ម៉ាស៊ីនគិតលេខមុខងារខ្ពស់ អក្សរចល័ត លេខចល័ត ដូមីណូ ផ្លាក</a:t>
                      </a:r>
                    </a:p>
                    <a:p>
                      <a:pPr lvl="0"/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 សញ្ញាចរាចរ ក្ដារខៀនសំពត់    ប័ណ្ណពាក្យ រូបភាព សម្ភារៈគាំទ្រ</a:t>
                      </a:r>
                    </a:p>
                    <a:p>
                      <a:pPr lvl="0"/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 </a:t>
                      </a:r>
                      <a:r>
                        <a:rPr kumimoji="0" lang="km-KH" sz="1400" kern="1200" spc="-90" baseline="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ល្បែងសិក្សា  និងវត្ថុធាតុដើមសម្រាប់ផលិត  ស​ម្ភារៈឧបទេស  បោះពុម្ព</a:t>
                      </a:r>
                    </a:p>
                    <a:p>
                      <a:pPr lvl="0"/>
                      <a:r>
                        <a:rPr kumimoji="0" lang="km-KH" sz="1400" kern="1200" spc="-90" baseline="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</a:t>
                      </a:r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និងថតចម្លង...</a:t>
                      </a:r>
                    </a:p>
                    <a:p>
                      <a:pPr lvl="0"/>
                      <a:endParaRPr kumimoji="0" lang="en-US" sz="500" kern="1200" baseline="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-ចំណាយទិញស៊ីឌី ប្លាស់មែម៉ូរី </a:t>
                      </a:r>
                    </a:p>
                    <a:p>
                      <a:pPr lvl="0"/>
                      <a:endParaRPr kumimoji="0" lang="en-US" sz="500" kern="1200" baseline="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-ចំណាយទិញសម្ភារៈពិសោធន៍ដូចជា កែវ កែវបាឡុង ថ្មពិល អាល់</a:t>
                      </a:r>
                    </a:p>
                    <a:p>
                      <a:pPr lvl="0"/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 កុល ទែម៉ូម៉ែត្រ អាស៊ីត អាគុយ សារធាតុគីមី</a:t>
                      </a:r>
                      <a:r>
                        <a:rPr kumimoji="0" lang="km-KH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</a:t>
                      </a:r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រូប ជីវៈ  វត្ថុធាតុដើម​ </a:t>
                      </a:r>
                    </a:p>
                    <a:p>
                      <a:pPr lvl="0"/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 សម្លៀកបំពាក់ និងគ្រឿងសុវត្ថិភាព សម្ភារៈប្រតិបត្តិ និងសម្ភារៈ</a:t>
                      </a:r>
                    </a:p>
                    <a:p>
                      <a:pPr lvl="0"/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 សម្រាប់ពិសោធន៍ផ្សេងៗទៀត</a:t>
                      </a:r>
                      <a:r>
                        <a:rPr kumimoji="0" lang="ar-SA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+mn-cs"/>
                        </a:rPr>
                        <a:t>​</a:t>
                      </a:r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តាមមុខវិជ្ជា មុខជំនាញ និងគ្រប់</a:t>
                      </a:r>
                    </a:p>
                    <a:p>
                      <a:pPr lvl="0"/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 កម្រិតសិក្សា...</a:t>
                      </a:r>
                    </a:p>
                    <a:p>
                      <a:pPr lvl="0"/>
                      <a:endParaRPr kumimoji="0" lang="en-US" sz="500" kern="1200" baseline="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-ការអនុវត្តមុខវិជ្ជា </a:t>
                      </a:r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STEM (</a:t>
                      </a:r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ក្រៅពីថវិការដ្ឋ)៖</a:t>
                      </a:r>
                    </a:p>
                    <a:p>
                      <a:pPr lvl="0"/>
                      <a:endParaRPr kumimoji="0" lang="en-US" sz="500" kern="1200" baseline="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marL="0" lvl="0" indent="0" algn="ctr">
                        <a:buFont typeface="Arial" panose="020B0604020202020204" pitchFamily="34" charset="0"/>
                        <a:buNone/>
                      </a:pPr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Albertus" panose="020E0702040304020204" pitchFamily="34" charset="0"/>
                          <a:ea typeface="+mn-ea"/>
                          <a:cs typeface="Khmer MEF1" panose="02000506000000020004" pitchFamily="2" charset="0"/>
                        </a:rPr>
                        <a:t>•</a:t>
                      </a:r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ផ្តល់មធ្យោបាយដឹកជញ្ជូន សម្ភារៈនិងឧបករណ៍ផ្សេងៗ សម្រាប់</a:t>
                      </a:r>
                    </a:p>
                    <a:p>
                      <a:pPr lvl="0"/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​     គម្រោងសិក្សាស្រាវជ្រាវរបស់សិស្ស</a:t>
                      </a:r>
                    </a:p>
                    <a:p>
                      <a:pPr lvl="0"/>
                      <a:endParaRPr kumimoji="0" lang="en-US" sz="500" kern="1200" baseline="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marL="0" lvl="0" indent="0" algn="ctr">
                        <a:buFont typeface="Arial" panose="020B0604020202020204" pitchFamily="34" charset="0"/>
                        <a:buNone/>
                      </a:pPr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Albertus" panose="020E0702040304020204" pitchFamily="34" charset="0"/>
                          <a:ea typeface="+mn-ea"/>
                          <a:cs typeface="Khmer MEF1" panose="02000506000000020004" pitchFamily="2" charset="0"/>
                        </a:rPr>
                        <a:t>•</a:t>
                      </a:r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ផ្ដល់ប្រាក់ឧបត្ថម្ភបេសកកម្មមិនឆ្លងស្រុកចំនួន  ២០ ០០០រៀល/</a:t>
                      </a:r>
                    </a:p>
                    <a:p>
                      <a:pPr marL="0" lvl="0" indent="0" algn="l">
                        <a:buFont typeface="Arial" panose="020B0604020202020204" pitchFamily="34" charset="0"/>
                        <a:buNone/>
                      </a:pPr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      ម្នាក់/ថ្ងៃ</a:t>
                      </a:r>
                    </a:p>
                    <a:p>
                      <a:pPr marL="0" lvl="0" indent="0" algn="ctr">
                        <a:buFont typeface="Arial" panose="020B0604020202020204" pitchFamily="34" charset="0"/>
                        <a:buNone/>
                      </a:pPr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Albertus" panose="020E0702040304020204" pitchFamily="34" charset="0"/>
                          <a:ea typeface="+mn-ea"/>
                          <a:cs typeface="Khmer MEF1" panose="02000506000000020004" pitchFamily="2" charset="0"/>
                        </a:rPr>
                        <a:t>  •</a:t>
                      </a:r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ផ្ដល់ប្រាក់ឧបត្ថម្ភបេសកកម្មឆ្លងស្រុក ឬខេត្តចំនួន ៤០ ០០០រៀល/</a:t>
                      </a:r>
                    </a:p>
                    <a:p>
                      <a:pPr marL="0" lvl="0" indent="0" algn="l">
                        <a:buFont typeface="Arial" panose="020B0604020202020204" pitchFamily="34" charset="0"/>
                        <a:buNone/>
                      </a:pPr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    ម្នាក់/ថ្ងៃ</a:t>
                      </a:r>
                      <a:endParaRPr kumimoji="0" lang="en-US" sz="14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r>
                        <a:rPr kumimoji="0" lang="km-KH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-ការចំណាយទិញ សៀវភៅរឿងនិទាន  ប្រលោមលោក  រឿងខ្លី </a:t>
                      </a:r>
                    </a:p>
                    <a:p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 សៀវភៅរូបភាព  វចនានុក្រម  សៀវភៅប្រវត្តិសាស្ត្រ  សៀវភៅ</a:t>
                      </a:r>
                    </a:p>
                    <a:p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 កំណាព្យ សៀវភៅគណិតវិទ្យា រូបវិទ្យា គីមីវិទ្យា សៀវភៅវិទ្យាសាស្ត្រ </a:t>
                      </a:r>
                    </a:p>
                    <a:p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 សៀវភៅលំហាត់ និងឯកសារអំណាន​  ឬសៀវភៅផ្សេងៗ</a:t>
                      </a:r>
                      <a:endParaRPr lang="en-US" sz="1400" dirty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6919547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1115616" y="116632"/>
            <a:ext cx="2565126" cy="4732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km-KH" b="1" dirty="0">
                <a:latin typeface="Khmer MEF2" panose="02000506000000020004" pitchFamily="2" charset="0"/>
                <a:cs typeface="Khmer MEF2" panose="02000506000000020004" pitchFamily="2" charset="0"/>
              </a:rPr>
              <a:t>៥. មុខសញ្ញាចំណាយ (ត)</a:t>
            </a:r>
            <a:endParaRPr lang="ca-ES" dirty="0">
              <a:latin typeface="Khmer MEF2" panose="02000506000000020004" pitchFamily="2" charset="0"/>
              <a:cs typeface="Khmer MEF2" panose="02000506000000020004" pitchFamily="2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42100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1251599"/>
              </p:ext>
            </p:extLst>
          </p:nvPr>
        </p:nvGraphicFramePr>
        <p:xfrm>
          <a:off x="323528" y="1124744"/>
          <a:ext cx="8640958" cy="55425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9055">
                  <a:extLst>
                    <a:ext uri="{9D8B030D-6E8A-4147-A177-3AD203B41FA5}">
                      <a16:colId xmlns:a16="http://schemas.microsoft.com/office/drawing/2014/main" val="3999629546"/>
                    </a:ext>
                  </a:extLst>
                </a:gridCol>
                <a:gridCol w="2782682">
                  <a:extLst>
                    <a:ext uri="{9D8B030D-6E8A-4147-A177-3AD203B41FA5}">
                      <a16:colId xmlns:a16="http://schemas.microsoft.com/office/drawing/2014/main" val="3199857555"/>
                    </a:ext>
                  </a:extLst>
                </a:gridCol>
                <a:gridCol w="5199221">
                  <a:extLst>
                    <a:ext uri="{9D8B030D-6E8A-4147-A177-3AD203B41FA5}">
                      <a16:colId xmlns:a16="http://schemas.microsoft.com/office/drawing/2014/main" val="2708758000"/>
                    </a:ext>
                  </a:extLst>
                </a:gridCol>
              </a:tblGrid>
              <a:tr h="59220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m-KH" sz="500" b="1" kern="1200" baseline="0" dirty="0" smtClean="0">
                        <a:solidFill>
                          <a:schemeClr val="lt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m-KH" sz="1800" b="1" kern="1200" dirty="0" smtClean="0">
                          <a:solidFill>
                            <a:schemeClr val="lt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ល.រ</a:t>
                      </a:r>
                      <a:endParaRPr lang="en-US" sz="1800" dirty="0" smtClean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endParaRPr lang="en-US" sz="5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m-KH" sz="500" b="1" kern="1200" baseline="0" dirty="0" smtClean="0">
                        <a:solidFill>
                          <a:schemeClr val="lt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m-KH" sz="1800" b="1" kern="1200" dirty="0" smtClean="0">
                          <a:solidFill>
                            <a:schemeClr val="lt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សកម្មភាព</a:t>
                      </a:r>
                      <a:endParaRPr lang="en-US" sz="1800" dirty="0" smtClean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endParaRPr lang="en-US" sz="5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600" b="1" kern="1200" baseline="0" dirty="0" smtClean="0">
                        <a:solidFill>
                          <a:schemeClr val="lt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m-KH" sz="500" b="1" kern="1200" baseline="0" dirty="0" smtClean="0">
                        <a:solidFill>
                          <a:schemeClr val="lt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m-KH" sz="1800" b="1" kern="1200" dirty="0" smtClean="0">
                          <a:solidFill>
                            <a:schemeClr val="lt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លម្អិតមុខសញ្ញាចំណាយ</a:t>
                      </a:r>
                      <a:endParaRPr lang="en-US" sz="1800" dirty="0" smtClean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endParaRPr lang="en-US" sz="500" baseline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448938"/>
                  </a:ext>
                </a:extLst>
              </a:tr>
              <a:tr h="1613770">
                <a:tc>
                  <a:txBody>
                    <a:bodyPr/>
                    <a:lstStyle/>
                    <a:p>
                      <a:pPr algn="r"/>
                      <a:endParaRPr lang="km-KH" sz="500" baseline="0" dirty="0" smtClean="0"/>
                    </a:p>
                    <a:p>
                      <a:pPr algn="r"/>
                      <a:r>
                        <a:rPr lang="km-KH" sz="1400" b="1" dirty="0" smtClean="0">
                          <a:solidFill>
                            <a:srgbClr val="00B050"/>
                          </a:solidFill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២.៣</a:t>
                      </a:r>
                      <a:endParaRPr lang="en-US" sz="1400" b="1" dirty="0">
                        <a:solidFill>
                          <a:srgbClr val="00B050"/>
                        </a:solidFill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km-KH" sz="500" b="1" kern="1200" baseline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km-KH" sz="1400" b="1" kern="1200" dirty="0" smtClean="0">
                          <a:solidFill>
                            <a:srgbClr val="00B050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ការកែលម្អបរិស្ថាន និងទីធ្លាកម្សាន្ត </a:t>
                      </a:r>
                      <a:endParaRPr kumimoji="0" lang="en-US" sz="1400" kern="1200" dirty="0" smtClean="0">
                        <a:solidFill>
                          <a:srgbClr val="00B050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r>
                        <a:rPr kumimoji="0" lang="km-KH" sz="1400" b="1" kern="1200" dirty="0" smtClean="0">
                          <a:solidFill>
                            <a:srgbClr val="00B050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(អនុគណនី ៦១០៥៨)</a:t>
                      </a:r>
                      <a:endParaRPr lang="en-US" sz="1400" dirty="0">
                        <a:solidFill>
                          <a:srgbClr val="00B050"/>
                        </a:solidFill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km-KH" sz="500" baseline="0" dirty="0" smtClean="0"/>
                    </a:p>
                    <a:p>
                      <a:r>
                        <a:rPr kumimoji="0" lang="km-KH" sz="1400" b="1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ការចំណាយមានដូចជា៖ </a:t>
                      </a:r>
                      <a:endParaRPr kumimoji="0" lang="en-US" sz="14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     ធុងសំរាម អំបោស ថង់ប្លាស្ទិច សម្ភារៈតុបតែងថ្នាក់រៀន (ពាក្យស្លោក  </a:t>
                      </a:r>
                    </a:p>
                    <a:p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កញ្ចក់  ស៊ុមរូបថត ព្រះឆាយយាល័ក្ខណ៍ វាំងនន ទង់ជាតិ កម្រាលតុ ថូផ្កា)</a:t>
                      </a:r>
                    </a:p>
                    <a:p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ទិញកូនឈើ  ដើមផ្កា  ស្មៅ  កន្ត្រៃកាត់ស្មៅ  ម៉ាស៊ីនកាត់ស្មៅ  ចាក់ដី គ្រួស​</a:t>
                      </a:r>
                    </a:p>
                    <a:p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ក្រហម  ថ្ម  ខ្សាច់ ស៊ីម៉ងត៍ លូ បង់ រទេះរុញ ស្លាកសញ្ញា ការសាងសង់ ជួស</a:t>
                      </a:r>
                    </a:p>
                    <a:p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ជុលកែលម្អឧបករណ៍លេងរបស់កុមារសម្រាប់បំពាក់នៅសួនកម្សាន្ត  និង</a:t>
                      </a:r>
                    </a:p>
                    <a:p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សេវាផ្សេងៗ ។</a:t>
                      </a:r>
                      <a:endParaRPr kumimoji="0" lang="en-US" sz="1400" kern="1200" dirty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2672049"/>
                  </a:ext>
                </a:extLst>
              </a:tr>
              <a:tr h="3271776">
                <a:tc>
                  <a:txBody>
                    <a:bodyPr/>
                    <a:lstStyle/>
                    <a:p>
                      <a:pPr algn="r"/>
                      <a:endParaRPr kumimoji="0" lang="km-KH" sz="500" b="1" kern="1200" baseline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r"/>
                      <a:r>
                        <a:rPr kumimoji="0" lang="km-KH" sz="1400" b="1" kern="1200" dirty="0" smtClean="0">
                          <a:solidFill>
                            <a:srgbClr val="00B050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២.៤</a:t>
                      </a:r>
                      <a:endParaRPr lang="en-US" sz="1400" dirty="0">
                        <a:solidFill>
                          <a:srgbClr val="00B050"/>
                        </a:solidFill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m-KH" sz="500" b="1" baseline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Khmer MEF1" panose="02000506000000020004" pitchFamily="2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m-KH" sz="1400" b="1" dirty="0" smtClean="0">
                          <a:solidFill>
                            <a:srgbClr val="00B050"/>
                          </a:solidFill>
                          <a:effectLst/>
                          <a:latin typeface="Khmer MEF1" panose="02000506000000020004" pitchFamily="2" charset="0"/>
                          <a:ea typeface="Times New Roman" panose="02020603050405020304" pitchFamily="18" charset="0"/>
                          <a:cs typeface="Khmer MEF1" panose="02000506000000020004" pitchFamily="2" charset="0"/>
                        </a:rPr>
                        <a:t>អប់រំ</a:t>
                      </a:r>
                      <a:r>
                        <a:rPr lang="km-KH" sz="1400" b="1" dirty="0">
                          <a:solidFill>
                            <a:srgbClr val="00B050"/>
                          </a:solidFill>
                          <a:effectLst/>
                          <a:latin typeface="Khmer MEF1" panose="02000506000000020004" pitchFamily="2" charset="0"/>
                          <a:ea typeface="Times New Roman" panose="02020603050405020304" pitchFamily="18" charset="0"/>
                          <a:cs typeface="Khmer MEF1" panose="02000506000000020004" pitchFamily="2" charset="0"/>
                        </a:rPr>
                        <a:t>បំណិនជីវិត កីឡា </a:t>
                      </a:r>
                      <a:r>
                        <a:rPr lang="km-KH" sz="1400" b="1" spc="-70" dirty="0">
                          <a:solidFill>
                            <a:srgbClr val="00B050"/>
                          </a:solidFill>
                          <a:effectLst/>
                          <a:latin typeface="Khmer MEF1" panose="02000506000000020004" pitchFamily="2" charset="0"/>
                          <a:ea typeface="Times New Roman" panose="02020603050405020304" pitchFamily="18" charset="0"/>
                          <a:cs typeface="Khmer MEF1" panose="02000506000000020004" pitchFamily="2" charset="0"/>
                        </a:rPr>
                        <a:t>ការងារយុវជន និង</a:t>
                      </a:r>
                      <a:r>
                        <a:rPr lang="km-KH" sz="1400" b="1" spc="-70" dirty="0" smtClean="0">
                          <a:solidFill>
                            <a:srgbClr val="00B050"/>
                          </a:solidFill>
                          <a:effectLst/>
                          <a:latin typeface="Khmer MEF1" panose="02000506000000020004" pitchFamily="2" charset="0"/>
                          <a:ea typeface="Times New Roman" panose="02020603050405020304" pitchFamily="18" charset="0"/>
                          <a:cs typeface="Khmer MEF1" panose="02000506000000020004" pitchFamily="2" charset="0"/>
                        </a:rPr>
                        <a:t>កុមារ</a:t>
                      </a:r>
                      <a:r>
                        <a:rPr lang="km-KH" sz="1400" b="0" spc="0" baseline="0" dirty="0" smtClean="0">
                          <a:solidFill>
                            <a:srgbClr val="00B050"/>
                          </a:solidFill>
                          <a:effectLst/>
                          <a:latin typeface="Khmer MEF1" panose="02000506000000020004" pitchFamily="2" charset="0"/>
                          <a:ea typeface="Times New Roman" panose="02020603050405020304" pitchFamily="18" charset="0"/>
                          <a:cs typeface="Khmer MEF1" panose="02000506000000020004" pitchFamily="2" charset="0"/>
                        </a:rPr>
                        <a:t>  </a:t>
                      </a:r>
                      <a:r>
                        <a:rPr lang="km-KH" sz="1400" b="1" dirty="0" smtClean="0">
                          <a:solidFill>
                            <a:srgbClr val="00B050"/>
                          </a:solidFill>
                          <a:effectLst/>
                          <a:latin typeface="Khmer MEF1" panose="02000506000000020004" pitchFamily="2" charset="0"/>
                          <a:ea typeface="Times New Roman" panose="02020603050405020304" pitchFamily="18" charset="0"/>
                          <a:cs typeface="Khmer MEF1" panose="02000506000000020004" pitchFamily="2" charset="0"/>
                        </a:rPr>
                        <a:t>(</a:t>
                      </a:r>
                      <a:r>
                        <a:rPr lang="km-KH" sz="1400" b="1" dirty="0">
                          <a:solidFill>
                            <a:srgbClr val="00B050"/>
                          </a:solidFill>
                          <a:effectLst/>
                          <a:latin typeface="Khmer MEF1" panose="02000506000000020004" pitchFamily="2" charset="0"/>
                          <a:ea typeface="Times New Roman" panose="02020603050405020304" pitchFamily="18" charset="0"/>
                          <a:cs typeface="Khmer MEF1" panose="02000506000000020004" pitchFamily="2" charset="0"/>
                        </a:rPr>
                        <a:t>អនុគណនី ៦០០៥៨)</a:t>
                      </a:r>
                      <a:endParaRPr lang="en-US" sz="1400" dirty="0">
                        <a:solidFill>
                          <a:srgbClr val="00B050"/>
                        </a:solidFill>
                        <a:effectLst/>
                        <a:latin typeface="Khmer MEF1" panose="02000506000000020004" pitchFamily="2" charset="0"/>
                        <a:ea typeface="Times New Roman" panose="02020603050405020304" pitchFamily="18" charset="0"/>
                        <a:cs typeface="Khmer MEF1" panose="02000506000000020004" pitchFamily="2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kumimoji="0" lang="km-KH" sz="1400" b="1" kern="1200" dirty="0" smtClean="0">
                          <a:solidFill>
                            <a:srgbClr val="7030A0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ក. អប់រំបំណិនជីវិត</a:t>
                      </a:r>
                    </a:p>
                    <a:p>
                      <a:endParaRPr kumimoji="0" lang="en-US" sz="500" kern="1200" baseline="0" dirty="0" smtClean="0">
                        <a:solidFill>
                          <a:srgbClr val="7030A0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</a:t>
                      </a:r>
                      <a:r>
                        <a:rPr kumimoji="0" lang="km-KH" sz="1400" b="1" kern="1200" dirty="0" smtClean="0">
                          <a:solidFill>
                            <a:srgbClr val="002060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ផ្នែកកសិកម្ម៖ </a:t>
                      </a:r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ចប  បង្គី  ប៉ែល  ពូជបន្លែ  ជី  ធុង  ពូជត្រី មាន់  ទា  ឬសត្វ</a:t>
                      </a:r>
                    </a:p>
                    <a:p>
                      <a:pPr lvl="0"/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ផ្សេងៗ ការរៀបចំស្រះចិញ្ចឹមត្រី   រោងចិញ្ចឹមសត្វ  ចំណីត្រី  ចំណីសត្វ</a:t>
                      </a:r>
                    </a:p>
                    <a:p>
                      <a:pPr lvl="0"/>
                      <a:endParaRPr kumimoji="0" lang="en-US" sz="500" kern="1200" baseline="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</a:t>
                      </a:r>
                      <a:r>
                        <a:rPr kumimoji="0" lang="km-KH" sz="1400" b="1" kern="1200" dirty="0" smtClean="0">
                          <a:solidFill>
                            <a:srgbClr val="002060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ផ្នែករោងជាង</a:t>
                      </a:r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៖ ឈើ ស៊ីម៉ង់ត៍ ខ្សាច់ ថ្ម ញញួរ រណារ ពូថៅ កាំបិត ដែកខួង</a:t>
                      </a:r>
                    </a:p>
                    <a:p>
                      <a:pPr lvl="0"/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ផ្លែស្វាន ម៉ែត្រ ពន្លាក ដែកឈូស ដែកឆាប ដង្កាប់ ដែកដាប់ ក្រដាសខាត់ </a:t>
                      </a:r>
                    </a:p>
                    <a:p>
                      <a:pPr lvl="0"/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សោមួលគ្រប់ប្រភេទ និងឧបករណ៍ ឬប្រដាប់ប្រដាផ្សេងៗ</a:t>
                      </a:r>
                    </a:p>
                    <a:p>
                      <a:pPr lvl="0"/>
                      <a:endParaRPr kumimoji="0" lang="en-US" sz="500" kern="1200" baseline="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</a:t>
                      </a:r>
                      <a:r>
                        <a:rPr kumimoji="0" lang="km-KH" sz="1400" b="1" kern="1200" dirty="0" smtClean="0">
                          <a:solidFill>
                            <a:srgbClr val="002060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សម្ភារៈផ្ទះបាយ</a:t>
                      </a:r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៖ គ្រឿងទេស និងបន្លែ ត្រី សាច់</a:t>
                      </a:r>
                    </a:p>
                    <a:p>
                      <a:pPr lvl="0"/>
                      <a:endParaRPr kumimoji="0" lang="en-US" sz="500" kern="1200" baseline="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400" b="1" kern="1200" dirty="0" smtClean="0">
                          <a:solidFill>
                            <a:srgbClr val="002060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គេហកិច្ច</a:t>
                      </a:r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៖ អំបោះ  កំណាត់  ម្ជុល  ម៉ាស៊ីនដេរ  ម៉ាស៊ីនផុង  ​កន្ដ្រៃ  ឡាម </a:t>
                      </a:r>
                    </a:p>
                    <a:p>
                      <a:pPr lvl="0"/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គ្រឿងបន្លាស់ (ម៉ាស៊ីនដេរ និងផុង)និងសម្ភារៈផ្សេងៗ</a:t>
                      </a:r>
                    </a:p>
                    <a:p>
                      <a:pPr lvl="0"/>
                      <a:endParaRPr kumimoji="0" lang="km-KH" sz="500" kern="1200" baseline="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endParaRPr kumimoji="0" lang="en-US" sz="500" kern="1200" baseline="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</a:t>
                      </a:r>
                      <a:r>
                        <a:rPr kumimoji="0" lang="km-KH" sz="1400" b="1" kern="1200" dirty="0" smtClean="0">
                          <a:solidFill>
                            <a:srgbClr val="002060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សិល្បៈ </a:t>
                      </a:r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៖  សម្ភារៈគំនូរ ចម្លាក់ សូនរូប សម្ភារៈសិល្បៈ  (ស្គរ ទ្រ រនាត ឃឹម</a:t>
                      </a:r>
                    </a:p>
                    <a:p>
                      <a:pPr lvl="0"/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តូច-ធំ ខ្លុយ ស្រឡៃ គងតូច-ធំ...) ឧបករណ៍តន្ត្រី ការហ្វឹកហាត់ ដឹកជញ្ជូន</a:t>
                      </a:r>
                    </a:p>
                    <a:p>
                      <a:pPr lvl="0"/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សម្ដែង  អាហារ  ភេសជ្ជៈ និងរង្វាន់</a:t>
                      </a:r>
                      <a:endParaRPr kumimoji="0" lang="en-US" sz="14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7295724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827584" y="616913"/>
            <a:ext cx="2565126" cy="4732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km-KH" b="1" dirty="0">
                <a:latin typeface="Khmer MEF2" panose="02000506000000020004" pitchFamily="2" charset="0"/>
                <a:cs typeface="Khmer MEF2" panose="02000506000000020004" pitchFamily="2" charset="0"/>
              </a:rPr>
              <a:t>៥. មុខសញ្ញាចំណាយ (ត)</a:t>
            </a:r>
            <a:endParaRPr lang="ca-ES" dirty="0">
              <a:latin typeface="Khmer MEF2" panose="02000506000000020004" pitchFamily="2" charset="0"/>
              <a:cs typeface="Khmer MEF2" panose="02000506000000020004" pitchFamily="2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31882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15616" y="332656"/>
            <a:ext cx="2401619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km-KH" b="1" dirty="0">
                <a:latin typeface="Khmer MEF1" panose="02000506000000020004" pitchFamily="2" charset="0"/>
                <a:cs typeface="Khmer MEF1" panose="02000506000000020004" pitchFamily="2" charset="0"/>
              </a:rPr>
              <a:t>៥. មុខសញ្ញាចំណាយ (ត)</a:t>
            </a:r>
            <a:endParaRPr lang="ca-ES" dirty="0">
              <a:latin typeface="Khmer OS" pitchFamily="2" charset="0"/>
              <a:cs typeface="Khmer OS" pitchFamily="2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0173118"/>
              </p:ext>
            </p:extLst>
          </p:nvPr>
        </p:nvGraphicFramePr>
        <p:xfrm>
          <a:off x="251520" y="840487"/>
          <a:ext cx="8712969" cy="57568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8073">
                  <a:extLst>
                    <a:ext uri="{9D8B030D-6E8A-4147-A177-3AD203B41FA5}">
                      <a16:colId xmlns:a16="http://schemas.microsoft.com/office/drawing/2014/main" val="2083286801"/>
                    </a:ext>
                  </a:extLst>
                </a:gridCol>
                <a:gridCol w="2880320">
                  <a:extLst>
                    <a:ext uri="{9D8B030D-6E8A-4147-A177-3AD203B41FA5}">
                      <a16:colId xmlns:a16="http://schemas.microsoft.com/office/drawing/2014/main" val="2580465219"/>
                    </a:ext>
                  </a:extLst>
                </a:gridCol>
                <a:gridCol w="5184576">
                  <a:extLst>
                    <a:ext uri="{9D8B030D-6E8A-4147-A177-3AD203B41FA5}">
                      <a16:colId xmlns:a16="http://schemas.microsoft.com/office/drawing/2014/main" val="985937623"/>
                    </a:ext>
                  </a:extLst>
                </a:gridCol>
              </a:tblGrid>
              <a:tr h="5407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m-KH" sz="500" b="1" kern="1200" baseline="0" dirty="0" smtClean="0">
                        <a:solidFill>
                          <a:schemeClr val="lt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m-KH" sz="1800" b="1" kern="1200" dirty="0" smtClean="0">
                          <a:solidFill>
                            <a:schemeClr val="lt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ល.រ</a:t>
                      </a:r>
                      <a:endParaRPr lang="en-US" sz="1800" dirty="0" smtClean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endParaRPr lang="en-US" sz="5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m-KH" sz="500" b="1" kern="1200" baseline="0" dirty="0" smtClean="0">
                        <a:solidFill>
                          <a:schemeClr val="lt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m-KH" sz="1800" b="1" kern="1200" dirty="0" smtClean="0">
                          <a:solidFill>
                            <a:schemeClr val="lt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សកម្មភាព</a:t>
                      </a:r>
                      <a:endParaRPr lang="en-US" sz="1800" dirty="0" smtClean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endParaRPr lang="en-US" sz="5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m-KH" sz="500" b="1" kern="1200" baseline="0" dirty="0" smtClean="0">
                        <a:solidFill>
                          <a:schemeClr val="lt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m-KH" sz="1800" b="1" kern="1200" dirty="0" smtClean="0">
                          <a:solidFill>
                            <a:schemeClr val="lt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លម្អិតមុខសញ្ញាចំណាយ</a:t>
                      </a:r>
                      <a:endParaRPr lang="en-US" sz="1800" dirty="0" smtClean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endParaRPr lang="en-US" sz="500" baseline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3812241"/>
                  </a:ext>
                </a:extLst>
              </a:tr>
              <a:tr h="459595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endParaRPr kumimoji="0" lang="km-KH" sz="500" b="1" kern="1200" baseline="0" dirty="0" smtClean="0">
                        <a:solidFill>
                          <a:srgbClr val="002060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400" b="1" kern="1200" dirty="0" smtClean="0">
                          <a:solidFill>
                            <a:srgbClr val="002060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សុខភាព និងអនាម័យ</a:t>
                      </a:r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៖ សម្ភារៈព្យាបាល  និងសង្គ្រោះបឋម  សម្ភារៈលើក</a:t>
                      </a:r>
                    </a:p>
                    <a:p>
                      <a:pPr lvl="0"/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កម្ពស់សុខភាព  និងផ្តល់អាហារដល់សិស្ស</a:t>
                      </a:r>
                    </a:p>
                    <a:p>
                      <a:pPr lvl="0"/>
                      <a:endParaRPr kumimoji="0" lang="en-US" sz="500" kern="1200" baseline="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</a:t>
                      </a:r>
                      <a:r>
                        <a:rPr kumimoji="0" lang="km-KH" sz="1400" b="1" kern="1200" dirty="0" smtClean="0">
                          <a:solidFill>
                            <a:srgbClr val="002060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អប់រំកាយ </a:t>
                      </a:r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៖ សម្ភារៈអប់រំកាយដូចជា  ខ្សែពួរ  ដុំដែក </a:t>
                      </a:r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   </a:t>
                      </a:r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ថាសចោល...</a:t>
                      </a:r>
                    </a:p>
                    <a:p>
                      <a:pPr lvl="0"/>
                      <a:endParaRPr kumimoji="0" lang="en-US" sz="500" b="1" kern="1200" baseline="0" dirty="0" smtClean="0">
                        <a:solidFill>
                          <a:srgbClr val="002060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400" b="1" kern="1200" dirty="0" smtClean="0">
                          <a:solidFill>
                            <a:srgbClr val="002060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កីឡា</a:t>
                      </a:r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៖ ហ្វឹកហាត់ អាហារសម្រន់ ដឹកជញ្ជូន</a:t>
                      </a:r>
                      <a:r>
                        <a:rPr kumimoji="0" lang="km-KH" sz="1400" i="1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</a:t>
                      </a:r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សម្ភារៈកីឡា (បាល់ សំណាញ់ </a:t>
                      </a:r>
                    </a:p>
                    <a:p>
                      <a:pPr lvl="0"/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ស្បែកជើង...)និងរង្វាន់</a:t>
                      </a:r>
                    </a:p>
                    <a:p>
                      <a:pPr lvl="0"/>
                      <a:endParaRPr kumimoji="0" lang="en-US" sz="500" kern="1200" baseline="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400" b="1" kern="1200" spc="-60" baseline="0" dirty="0" smtClean="0">
                          <a:solidFill>
                            <a:srgbClr val="002060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សម្ភារៈប្រើប្រាស់</a:t>
                      </a:r>
                      <a:r>
                        <a:rPr kumimoji="0" lang="km-KH" sz="1400" kern="1200" spc="-60" baseline="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៖ សោទ្វារ គន្លឹះទ្វារ គន្លឹះបង្អួច ត្រចៀកទ្វារ ត្រចៀកបង្អួច...</a:t>
                      </a:r>
                    </a:p>
                    <a:p>
                      <a:pPr lvl="0"/>
                      <a:endParaRPr kumimoji="0" lang="km-KH" sz="1400" kern="1200" spc="-60" baseline="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m-KH" sz="1400" b="1" kern="1200" dirty="0" smtClean="0">
                          <a:solidFill>
                            <a:srgbClr val="7030A0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ខ.ការងារយុវជន និង កុមារ (ក្រៅពីថវិការដ្ឋ)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m-KH" sz="500" b="1" kern="1200" baseline="0" dirty="0" smtClean="0">
                        <a:solidFill>
                          <a:srgbClr val="7030A0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r>
                        <a:rPr kumimoji="0" lang="km-KH" sz="1400" b="1" kern="1200" dirty="0" smtClean="0">
                          <a:solidFill>
                            <a:srgbClr val="002060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​   ១. ការចូលរួមក្នុងសកម្មភាពសង្គមសម្រាប់ចំណាយអាហារសម្រន់៖</a:t>
                      </a:r>
                    </a:p>
                    <a:p>
                      <a:endParaRPr kumimoji="0" lang="en-US" sz="500" kern="1200" baseline="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1"/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Albertus" panose="020E0702040304020204" pitchFamily="34" charset="0"/>
                          <a:ea typeface="+mn-ea"/>
                          <a:cs typeface="Khmer MEF1" panose="02000506000000020004" pitchFamily="2" charset="0"/>
                        </a:rPr>
                        <a:t>•</a:t>
                      </a:r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ចំណាយសម្រាប់សិស្ស  ៥.០០០រៀល/ម្នាក់/ថ្ងៃ</a:t>
                      </a:r>
                    </a:p>
                    <a:p>
                      <a:pPr lvl="1"/>
                      <a:endParaRPr kumimoji="0" lang="en-US" sz="500" kern="1200" baseline="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1"/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Albertus" panose="020E0702040304020204" pitchFamily="34" charset="0"/>
                          <a:ea typeface="+mn-ea"/>
                          <a:cs typeface="Khmer MEF1" panose="02000506000000020004" pitchFamily="2" charset="0"/>
                        </a:rPr>
                        <a:t>•</a:t>
                      </a:r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គ្រូដឹកនាំ ២០.០០០រៀល/ម្នាក់/ថ្ងៃ</a:t>
                      </a:r>
                    </a:p>
                    <a:p>
                      <a:pPr lvl="1"/>
                      <a:endParaRPr kumimoji="0" lang="en-US" sz="14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r>
                        <a:rPr kumimoji="0" lang="km-KH" sz="1400" b="1" kern="1200" dirty="0" smtClean="0">
                          <a:solidFill>
                            <a:srgbClr val="002060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 ២.ការវិនិយោគ៖</a:t>
                      </a:r>
                    </a:p>
                    <a:p>
                      <a:endParaRPr kumimoji="0" lang="en-US" sz="500" kern="1200" baseline="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1"/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Albertus" panose="020E0702040304020204" pitchFamily="34" charset="0"/>
                          <a:ea typeface="+mn-ea"/>
                          <a:cs typeface="Khmer MEF1" panose="02000506000000020004" pitchFamily="2" charset="0"/>
                        </a:rPr>
                        <a:t>•</a:t>
                      </a:r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ផ្តល់ទុនជាប្រាក់កម្ចីដល់សិស្ស ឬ គ្រួសារសិស្សសម្រាប់បង្កើនប្រាក់</a:t>
                      </a:r>
                    </a:p>
                    <a:p>
                      <a:pPr lvl="1"/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​  ចំណូលគ្រួសារដើម្បីពួកគេរៀនបានគង់វង្ស</a:t>
                      </a:r>
                    </a:p>
                    <a:p>
                      <a:pPr lvl="1"/>
                      <a:endParaRPr kumimoji="0" lang="en-US" sz="500" kern="1200" baseline="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       </a:t>
                      </a:r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Albertus" panose="020E0702040304020204" pitchFamily="34" charset="0"/>
                          <a:ea typeface="+mn-ea"/>
                          <a:cs typeface="Khmer MEF1" panose="02000506000000020004" pitchFamily="2" charset="0"/>
                        </a:rPr>
                        <a:t>•</a:t>
                      </a:r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ផ្តល់ទុនដល់គ្រូដើម្បីអនុវត្តគម្រោងផ្ទាល់ ក្នុងសាលាដោយយក</a:t>
                      </a:r>
                    </a:p>
                    <a:p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         ផលិតផលលក់យកប្រាក់ចំណូលជូនសាលាវិញ។</a:t>
                      </a:r>
                      <a:endParaRPr kumimoji="0" lang="en-US" sz="1400" kern="1200" dirty="0" smtClean="0">
                        <a:solidFill>
                          <a:srgbClr val="7030A0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4457863"/>
                  </a:ext>
                </a:extLst>
              </a:tr>
              <a:tr h="620215">
                <a:tc gridSpan="3">
                  <a:txBody>
                    <a:bodyPr/>
                    <a:lstStyle/>
                    <a:p>
                      <a:endParaRPr kumimoji="0" lang="km-KH" sz="500" kern="1200" baseline="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* </a:t>
                      </a:r>
                      <a:r>
                        <a:rPr kumimoji="0" lang="km-KH" sz="1400" b="1" kern="1200" spc="-90" baseline="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ចំពោះការគ្រោងថវិកាប្រចាំឆ្នាំដែលបានមកពីថវិកាថេរ (ថវិកាគាំទ្រ ) និងអថេរ (សិស្សម្នាក់ៗ ) ត្រូវ​​យកទៅវិភាជន៍តាមសកម្មភាព</a:t>
                      </a:r>
                      <a:r>
                        <a:rPr kumimoji="0" lang="km-KH" sz="14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គោល</a:t>
                      </a:r>
                    </a:p>
                    <a:p>
                      <a:r>
                        <a:rPr kumimoji="0" lang="km-KH" sz="1400" b="1" kern="1200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ទាំងពីរ (១. គាំទ្រកិច្ចដំណើរការ និង ២. កែលម្អគុណភាពអប់រំ) ដោយផ្តោត​​លើតម្រូវការជាក់ស្តែងរបស់សាលារៀន ។</a:t>
                      </a:r>
                      <a:endParaRPr lang="en-US" sz="1400" b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9388132"/>
                  </a:ext>
                </a:extLst>
              </a:tr>
            </a:tbl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09065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204" y="476672"/>
            <a:ext cx="8229600" cy="641245"/>
          </a:xfrm>
        </p:spPr>
        <p:txBody>
          <a:bodyPr>
            <a:normAutofit/>
          </a:bodyPr>
          <a:lstStyle/>
          <a:p>
            <a:pPr algn="ctr"/>
            <a:r>
              <a:rPr lang="x-none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>VII. </a:t>
            </a:r>
            <a:r>
              <a:rPr lang="km-KH" sz="1800" dirty="0">
                <a:latin typeface="Khmer MEF2" panose="02000506000000020004" pitchFamily="2" charset="0"/>
                <a:cs typeface="Khmer MEF2" panose="02000506000000020004" pitchFamily="2" charset="0"/>
              </a:rPr>
              <a:t>មុខងារ និងការទទួលខុសត្រូវរបស់សាលារៀនសាធារណៈ</a:t>
            </a:r>
            <a:r>
              <a:rPr lang="en-US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/>
            </a:r>
            <a:br>
              <a:rPr lang="en-US" sz="1800" b="1" dirty="0">
                <a:latin typeface="Khmer MEF2" panose="02000506000000020004" pitchFamily="2" charset="0"/>
                <a:cs typeface="Khmer MEF2" panose="02000506000000020004" pitchFamily="2" charset="0"/>
              </a:rPr>
            </a:br>
            <a:endParaRPr lang="en-US" sz="1800" dirty="0">
              <a:latin typeface="Khmer MEF2" panose="02000506000000020004" pitchFamily="2" charset="0"/>
              <a:cs typeface="Khmer MEF2" panose="02000506000000020004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185677"/>
            <a:ext cx="8712968" cy="55172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km-KH" sz="1800" b="1" dirty="0" smtClean="0">
                <a:latin typeface="Khmer MEF2" panose="02000506000000020004" pitchFamily="2" charset="0"/>
                <a:cs typeface="Khmer MEF2" panose="02000506000000020004" pitchFamily="2" charset="0"/>
              </a:rPr>
              <a:t>១.រចនា</a:t>
            </a:r>
            <a:r>
              <a:rPr lang="km-KH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>សម្ព័ន្ធ</a:t>
            </a:r>
            <a:r>
              <a:rPr lang="km-KH" sz="1800" b="1" dirty="0" smtClean="0">
                <a:latin typeface="Khmer MEF2" panose="02000506000000020004" pitchFamily="2" charset="0"/>
                <a:cs typeface="Khmer MEF2" panose="02000506000000020004" pitchFamily="2" charset="0"/>
              </a:rPr>
              <a:t>គ្រប់គ្រង</a:t>
            </a:r>
            <a:r>
              <a:rPr lang="km-KH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>សាលា</a:t>
            </a:r>
            <a:r>
              <a:rPr lang="km-KH" sz="1800" b="1" dirty="0" smtClean="0">
                <a:latin typeface="Khmer MEF2" panose="02000506000000020004" pitchFamily="2" charset="0"/>
                <a:cs typeface="Khmer MEF2" panose="02000506000000020004" pitchFamily="2" charset="0"/>
              </a:rPr>
              <a:t>រៀន</a:t>
            </a:r>
          </a:p>
          <a:p>
            <a:pPr marL="0" indent="0">
              <a:buNone/>
            </a:pPr>
            <a:endParaRPr lang="en-US" sz="1800" b="1" dirty="0">
              <a:latin typeface="Khmer MEF1" panose="02000506000000020004" pitchFamily="2" charset="0"/>
              <a:cs typeface="Khmer MEF1" panose="02000506000000020004" pitchFamily="2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251520" y="1799886"/>
            <a:ext cx="8568952" cy="4598995"/>
            <a:chOff x="0" y="-124118"/>
            <a:chExt cx="5876405" cy="4859869"/>
          </a:xfrm>
        </p:grpSpPr>
        <p:sp>
          <p:nvSpPr>
            <p:cNvPr id="5" name="Rectangle: Rounded Corners 524"/>
            <p:cNvSpPr/>
            <p:nvPr/>
          </p:nvSpPr>
          <p:spPr>
            <a:xfrm>
              <a:off x="1618893" y="-124118"/>
              <a:ext cx="1963420" cy="814705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km-KH" sz="12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rPr>
                <a:t>ប្រធាន គ.គ.ស</a:t>
              </a:r>
              <a:endPara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Khmer MEF1" panose="02000506000000020004" pitchFamily="2" charset="0"/>
              </a:endParaRPr>
            </a:p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2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rPr>
                <a:t>(</a:t>
              </a:r>
              <a:r>
                <a:rPr lang="km-KH" sz="12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rPr>
                <a:t>បោះឆ្នោតរើសពីសហគមន៍)</a:t>
              </a:r>
              <a:endPara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Khmer MEF1" panose="02000506000000020004" pitchFamily="2" charset="0"/>
              </a:endParaRPr>
            </a:p>
          </p:txBody>
        </p:sp>
        <p:sp>
          <p:nvSpPr>
            <p:cNvPr id="6" name="Rectangle: Rounded Corners 525"/>
            <p:cNvSpPr/>
            <p:nvPr/>
          </p:nvSpPr>
          <p:spPr>
            <a:xfrm>
              <a:off x="90054" y="1094509"/>
              <a:ext cx="1623060" cy="779145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km-KH" sz="12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rPr>
                <a:t>អនុប្រធាន គ.គ.ស</a:t>
              </a:r>
              <a:endPara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Khmer MEF1" panose="02000506000000020004" pitchFamily="2" charset="0"/>
              </a:endParaRPr>
            </a:p>
            <a:p>
              <a:pPr marL="0" marR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km-KH" sz="12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rPr>
                <a:t>នាយករងសាលារៀន</a:t>
              </a:r>
              <a:endPara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Khmer MEF1" panose="02000506000000020004" pitchFamily="2" charset="0"/>
              </a:endParaRPr>
            </a:p>
          </p:txBody>
        </p:sp>
        <p:sp>
          <p:nvSpPr>
            <p:cNvPr id="7" name="Rectangle: Rounded Corners 526"/>
            <p:cNvSpPr/>
            <p:nvPr/>
          </p:nvSpPr>
          <p:spPr>
            <a:xfrm>
              <a:off x="3158836" y="1046018"/>
              <a:ext cx="1887220" cy="826135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km-KH" sz="12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rPr>
                <a:t>អនុប្រធាន គ.គ.ស</a:t>
              </a:r>
              <a:endPara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Khmer MEF1" panose="02000506000000020004" pitchFamily="2" charset="0"/>
              </a:endParaRPr>
            </a:p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km-KH" sz="12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rPr>
                <a:t>និងជាប្រធាន គ.ម.ស</a:t>
              </a:r>
              <a:endPara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Khmer MEF1" panose="02000506000000020004" pitchFamily="2" charset="0"/>
              </a:endParaRPr>
            </a:p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2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rPr>
                <a:t>(</a:t>
              </a:r>
              <a:r>
                <a:rPr lang="km-KH" sz="12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rPr>
                <a:t>នាយកសាលា)</a:t>
              </a:r>
              <a:endPara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Khmer MEF1" panose="02000506000000020004" pitchFamily="2" charset="0"/>
              </a:endParaRPr>
            </a:p>
          </p:txBody>
        </p:sp>
        <p:sp>
          <p:nvSpPr>
            <p:cNvPr id="8" name="Rectangle: Rounded Corners 527"/>
            <p:cNvSpPr/>
            <p:nvPr/>
          </p:nvSpPr>
          <p:spPr>
            <a:xfrm>
              <a:off x="34636" y="2279074"/>
              <a:ext cx="1678305" cy="982065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km-KH" sz="12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rPr>
                <a:t>សមាជិក</a:t>
              </a:r>
              <a:r>
                <a:rPr lang="km-KH" sz="1200" spc="-5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rPr>
                <a:t> គ.គ.ស 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Khmer MEF1" panose="02000506000000020004" pitchFamily="2" charset="0"/>
              </a:endParaRPr>
            </a:p>
            <a:p>
              <a:pPr marL="0" marR="0" algn="ctr">
                <a:lnSpc>
                  <a:spcPct val="7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km-KH" sz="1200" spc="-5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rPr>
                <a:t>ប្រធានក្រុមបច្ចេកទេស </a:t>
              </a:r>
              <a:r>
                <a:rPr lang="km-KH" sz="1200" spc="-50" dirty="0" smtClean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rPr>
                <a:t>និង</a:t>
              </a:r>
              <a:r>
                <a:rPr lang="km-KH" sz="1200" spc="-5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rPr>
                <a:t>តំណាងគ្រូ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Khmer MEF1" panose="02000506000000020004" pitchFamily="2" charset="0"/>
              </a:endParaRPr>
            </a:p>
          </p:txBody>
        </p:sp>
        <p:sp>
          <p:nvSpPr>
            <p:cNvPr id="9" name="Rectangle: Rounded Corners 528"/>
            <p:cNvSpPr/>
            <p:nvPr/>
          </p:nvSpPr>
          <p:spPr>
            <a:xfrm>
              <a:off x="0" y="3706092"/>
              <a:ext cx="1722120" cy="993232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km-KH" sz="12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rPr>
                <a:t>សមាជិក គ.គ.ស</a:t>
              </a:r>
              <a:endPara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Khmer MEF1" panose="02000506000000020004" pitchFamily="2" charset="0"/>
              </a:endParaRPr>
            </a:p>
            <a:p>
              <a:pPr marL="0" marR="0" algn="ctr">
                <a:lnSpc>
                  <a:spcPct val="7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km-KH" sz="12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rPr>
                <a:t>តំណាងសិស្ស អាជ្ញាធរ និងសហគមន៍</a:t>
              </a:r>
              <a:endPara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Khmer MEF1" panose="02000506000000020004" pitchFamily="2" charset="0"/>
              </a:endParaRPr>
            </a:p>
          </p:txBody>
        </p:sp>
        <p:sp>
          <p:nvSpPr>
            <p:cNvPr id="10" name="Rectangle: Rounded Corners 529"/>
            <p:cNvSpPr/>
            <p:nvPr/>
          </p:nvSpPr>
          <p:spPr>
            <a:xfrm>
              <a:off x="2147454" y="2292928"/>
              <a:ext cx="1740535" cy="938129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km-KH" sz="12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rPr>
                <a:t>អនុប្រធាន គ.ម.ស </a:t>
              </a:r>
              <a:endPara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Khmer MEF1" panose="02000506000000020004" pitchFamily="2" charset="0"/>
              </a:endParaRPr>
            </a:p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km-KH" sz="12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rPr>
                <a:t>នាយករងសាលា</a:t>
              </a:r>
              <a:endPara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Khmer MEF1" panose="02000506000000020004" pitchFamily="2" charset="0"/>
              </a:endParaRPr>
            </a:p>
          </p:txBody>
        </p:sp>
        <p:sp>
          <p:nvSpPr>
            <p:cNvPr id="11" name="Rectangle: Rounded Corners 530"/>
            <p:cNvSpPr/>
            <p:nvPr/>
          </p:nvSpPr>
          <p:spPr>
            <a:xfrm>
              <a:off x="2086019" y="3719823"/>
              <a:ext cx="1887220" cy="1015928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km-KH" sz="12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rPr>
                <a:t>សមាជិក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Khmer MEF1" panose="02000506000000020004" pitchFamily="2" charset="0"/>
              </a:endParaRPr>
            </a:p>
            <a:p>
              <a:pPr marL="0" marR="0" algn="ctr">
                <a:lnSpc>
                  <a:spcPct val="7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km-KH" sz="12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rPr>
                <a:t>ប្រធានក្រុម</a:t>
              </a:r>
              <a:r>
                <a:rPr lang="km-KH" sz="1200" dirty="0" smtClean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rPr>
                <a:t>បច្ចេកទេសនិង</a:t>
              </a:r>
              <a:r>
                <a:rPr lang="km-KH" sz="12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rPr>
                <a:t>គ្រូ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Khmer MEF1" panose="02000506000000020004" pitchFamily="2" charset="0"/>
              </a:endParaRPr>
            </a:p>
          </p:txBody>
        </p:sp>
        <p:sp>
          <p:nvSpPr>
            <p:cNvPr id="12" name="Rectangle: Rounded Corners 531"/>
            <p:cNvSpPr/>
            <p:nvPr/>
          </p:nvSpPr>
          <p:spPr>
            <a:xfrm>
              <a:off x="4177145" y="2327564"/>
              <a:ext cx="1699260" cy="879425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km-KH" sz="12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rPr>
                <a:t>អនុប្រធាន គ.ម.ស</a:t>
              </a:r>
              <a:endPara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Khmer MEF1" panose="02000506000000020004" pitchFamily="2" charset="0"/>
              </a:endParaRPr>
            </a:p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km-KH" sz="12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rPr>
                <a:t>នាយករងសាលា</a:t>
              </a:r>
              <a:endParaRPr lang="en-US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Khmer MEF1" panose="02000506000000020004" pitchFamily="2" charset="0"/>
              </a:endParaRPr>
            </a:p>
          </p:txBody>
        </p:sp>
        <p:sp>
          <p:nvSpPr>
            <p:cNvPr id="13" name="Rectangle: Rounded Corners 537"/>
            <p:cNvSpPr/>
            <p:nvPr/>
          </p:nvSpPr>
          <p:spPr>
            <a:xfrm>
              <a:off x="4199558" y="3719945"/>
              <a:ext cx="1666403" cy="991737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km-KH" sz="1200" spc="-5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rPr>
                <a:t>សមាជិក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Khmer MEF1" panose="02000506000000020004" pitchFamily="2" charset="0"/>
              </a:endParaRPr>
            </a:p>
            <a:p>
              <a:pPr marL="0" marR="0" algn="ctr">
                <a:lnSpc>
                  <a:spcPct val="7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km-KH" sz="12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rPr>
                <a:t>តំណាងសហគម</a:t>
              </a:r>
              <a:r>
                <a:rPr lang="km-KH" sz="1200" dirty="0" smtClean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rPr>
                <a:t>ន៍មាតា</a:t>
              </a:r>
              <a:r>
                <a:rPr lang="km-KH" sz="12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rPr>
                <a:t>បិតាសិស្ស</a:t>
              </a:r>
              <a:endPara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Khmer MEF1" panose="02000506000000020004" pitchFamily="2" charset="0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>
              <a:off x="907937" y="846949"/>
              <a:ext cx="3210678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2609841" y="699175"/>
              <a:ext cx="0" cy="147774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879763" y="1870363"/>
              <a:ext cx="0" cy="42164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stCxn id="8" idx="2"/>
            </p:cNvCxnSpPr>
            <p:nvPr/>
          </p:nvCxnSpPr>
          <p:spPr>
            <a:xfrm>
              <a:off x="873790" y="3261138"/>
              <a:ext cx="11688" cy="436812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4184072" y="1870363"/>
              <a:ext cx="5862" cy="22860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3117272" y="2085109"/>
              <a:ext cx="0" cy="19875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5073271" y="2105902"/>
              <a:ext cx="0" cy="221662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3124200" y="2098963"/>
              <a:ext cx="1955998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>
              <a:stCxn id="10" idx="2"/>
              <a:endCxn id="11" idx="0"/>
            </p:cNvCxnSpPr>
            <p:nvPr/>
          </p:nvCxnSpPr>
          <p:spPr>
            <a:xfrm>
              <a:off x="3017722" y="3231057"/>
              <a:ext cx="11907" cy="488766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>
              <a:stCxn id="12" idx="2"/>
              <a:endCxn id="13" idx="0"/>
            </p:cNvCxnSpPr>
            <p:nvPr/>
          </p:nvCxnSpPr>
          <p:spPr>
            <a:xfrm>
              <a:off x="5026776" y="3206990"/>
              <a:ext cx="5984" cy="512956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>
              <a:endCxn id="7" idx="0"/>
            </p:cNvCxnSpPr>
            <p:nvPr/>
          </p:nvCxnSpPr>
          <p:spPr>
            <a:xfrm>
              <a:off x="4102447" y="846949"/>
              <a:ext cx="0" cy="199069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921658" y="846949"/>
              <a:ext cx="0" cy="258652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Slide Number Placeholder 2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41415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17917"/>
            <a:ext cx="8712968" cy="5551443"/>
          </a:xfrm>
        </p:spPr>
        <p:txBody>
          <a:bodyPr/>
          <a:lstStyle/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	</a:t>
            </a:r>
            <a:r>
              <a:rPr lang="km-KH" sz="1800" dirty="0" smtClean="0">
                <a:latin typeface="Khmer MEF2" panose="02000506000000020004" pitchFamily="2" charset="0"/>
                <a:cs typeface="Khmer MEF2" panose="02000506000000020004" pitchFamily="2" charset="0"/>
              </a:rPr>
              <a:t>២. </a:t>
            </a:r>
            <a:r>
              <a:rPr lang="km-KH" sz="1800" dirty="0">
                <a:latin typeface="Khmer MEF2" panose="02000506000000020004" pitchFamily="2" charset="0"/>
                <a:cs typeface="Khmer MEF2" panose="02000506000000020004" pitchFamily="2" charset="0"/>
              </a:rPr>
              <a:t>គណៈកម្មការគ្រប់គ្រងសាលារៀន (គ.គ.ស)</a:t>
            </a:r>
            <a:endParaRPr lang="en-US" sz="1800" b="1" dirty="0">
              <a:latin typeface="Khmer MEF2" panose="02000506000000020004" pitchFamily="2" charset="0"/>
              <a:cs typeface="Khmer MEF2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	    សាលា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រៀនសាធារណៈ ត្រូវបង្កើតគណៈកម្មការគ្រប់គ្រងសាលារៀនសម្រាប់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គ្រប់គ្រង</a:t>
            </a: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ដំណើរ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ការនិងអភិវឌ្ឍន៍សាលារៀនដើម្បីលើកកម្ពស់លទ្ធផលសិក្សារបស់សិស្ស ។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b="1" dirty="0" smtClean="0">
                <a:latin typeface="Khmer MEF1" panose="02000506000000020004" pitchFamily="2" charset="0"/>
                <a:cs typeface="Khmer MEF1" panose="02000506000000020004" pitchFamily="2" charset="0"/>
              </a:rPr>
              <a:t>	     ២.១ </a:t>
            </a:r>
            <a:r>
              <a:rPr lang="km-KH" sz="1800" b="1" dirty="0">
                <a:latin typeface="Khmer MEF1" panose="02000506000000020004" pitchFamily="2" charset="0"/>
                <a:cs typeface="Khmer MEF1" panose="02000506000000020004" pitchFamily="2" charset="0"/>
              </a:rPr>
              <a:t>មុខងារ</a:t>
            </a:r>
            <a:endParaRPr lang="en-US" sz="1800" b="1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93204" y="476672"/>
            <a:ext cx="8229600" cy="641245"/>
          </a:xfrm>
        </p:spPr>
        <p:txBody>
          <a:bodyPr>
            <a:normAutofit/>
          </a:bodyPr>
          <a:lstStyle/>
          <a:p>
            <a:pPr algn="ctr"/>
            <a:r>
              <a:rPr lang="x-none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>VII. </a:t>
            </a:r>
            <a:r>
              <a:rPr lang="km-KH" sz="1800" dirty="0">
                <a:latin typeface="Khmer MEF2" panose="02000506000000020004" pitchFamily="2" charset="0"/>
                <a:cs typeface="Khmer MEF2" panose="02000506000000020004" pitchFamily="2" charset="0"/>
              </a:rPr>
              <a:t>មុខងារ និងការទទួលខុសត្រូវរបស់សាលារៀនសាធារ</a:t>
            </a:r>
            <a:r>
              <a:rPr lang="km-KH" sz="1800" dirty="0" smtClean="0">
                <a:latin typeface="Khmer MEF2" panose="02000506000000020004" pitchFamily="2" charset="0"/>
                <a:cs typeface="Khmer MEF2" panose="02000506000000020004" pitchFamily="2" charset="0"/>
              </a:rPr>
              <a:t>ណៈ (ត)</a:t>
            </a:r>
            <a:r>
              <a:rPr lang="en-US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/>
            </a:r>
            <a:br>
              <a:rPr lang="en-US" sz="1800" b="1" dirty="0">
                <a:latin typeface="Khmer MEF2" panose="02000506000000020004" pitchFamily="2" charset="0"/>
                <a:cs typeface="Khmer MEF2" panose="02000506000000020004" pitchFamily="2" charset="0"/>
              </a:rPr>
            </a:br>
            <a:endParaRPr lang="en-US" sz="1800" dirty="0">
              <a:latin typeface="Khmer MEF2" panose="02000506000000020004" pitchFamily="2" charset="0"/>
              <a:cs typeface="Khmer MEF2" panose="02000506000000020004" pitchFamily="2" charset="0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539573708"/>
              </p:ext>
            </p:extLst>
          </p:nvPr>
        </p:nvGraphicFramePr>
        <p:xfrm>
          <a:off x="493204" y="2492896"/>
          <a:ext cx="7823212" cy="38839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48178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700808"/>
            <a:ext cx="8797084" cy="44644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km-KH" sz="2100" b="1" dirty="0" smtClean="0">
                <a:latin typeface="Khmer MEF1" panose="02000506000000020004" pitchFamily="2" charset="0"/>
                <a:cs typeface="Khmer MEF1" panose="02000506000000020004" pitchFamily="2" charset="0"/>
              </a:rPr>
              <a:t>​   </a:t>
            </a:r>
            <a:r>
              <a:rPr lang="km-KH" sz="1800" b="1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២.២ </a:t>
            </a:r>
            <a:r>
              <a:rPr lang="km-KH" sz="1800" b="1" dirty="0">
                <a:latin typeface="Khmer MEF1" panose="02000506000000020004" pitchFamily="2" charset="0"/>
                <a:cs typeface="Khmer MEF1" panose="02000506000000020004" pitchFamily="2" charset="0"/>
              </a:rPr>
              <a:t>សមាសភាព</a:t>
            </a:r>
            <a:endParaRPr lang="en-US" sz="1800" b="1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lvl="0" indent="0">
              <a:buNone/>
            </a:pPr>
            <a:r>
              <a:rPr lang="km-KH" sz="1800" dirty="0" smtClean="0">
                <a:latin typeface="Albertus" panose="020E0702040304020204" pitchFamily="34" charset="0"/>
                <a:cs typeface="Khmer MEF1" panose="02000506000000020004" pitchFamily="2" charset="0"/>
              </a:rPr>
              <a:t>  •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ប្រធាន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គណៈកម្មការគ្រប់គ្រងសាលារៀនទទួលបន្ទុករួមលើការងារគ្រប់គ្រងប្រតិបត្តិការសាលា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រៀន</a:t>
            </a:r>
          </a:p>
          <a:p>
            <a:pPr marL="0" lvl="0" indent="0">
              <a:buNone/>
            </a:pPr>
            <a:endParaRPr lang="en-US" sz="5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lvl="0" indent="0">
              <a:buNone/>
            </a:pPr>
            <a:r>
              <a:rPr lang="km-KH" sz="1800" dirty="0" smtClean="0">
                <a:latin typeface="Albertus" panose="020E0702040304020204" pitchFamily="34" charset="0"/>
                <a:cs typeface="Khmer MEF1" panose="02000506000000020004" pitchFamily="2" charset="0"/>
              </a:rPr>
              <a:t>  •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អនុ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ប្រធាន ទទួលបន្ទុកការធ្វើផែនការនិងការគ្រប់គ្រងថវិកាមូលនិធិដំណើរការសាលា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រៀន</a:t>
            </a:r>
          </a:p>
          <a:p>
            <a:pPr marL="0" lvl="0" indent="0">
              <a:buNone/>
            </a:pPr>
            <a:endParaRPr lang="en-US" sz="5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lv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</a:t>
            </a:r>
            <a:r>
              <a:rPr lang="km-KH" sz="1800" dirty="0" smtClean="0">
                <a:latin typeface="Albertus" panose="020E0702040304020204" pitchFamily="34" charset="0"/>
                <a:cs typeface="Khmer MEF1" panose="02000506000000020004" pitchFamily="2" charset="0"/>
              </a:rPr>
              <a:t>•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អនុ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ប្រធាន ទទួលបន្ទុកការគ្រប់គ្រង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មន្រ្តី</a:t>
            </a:r>
          </a:p>
          <a:p>
            <a:pPr marL="0" lvl="0" indent="0">
              <a:buNone/>
            </a:pPr>
            <a:endParaRPr lang="en-US" sz="5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lv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</a:t>
            </a:r>
            <a:r>
              <a:rPr lang="km-KH" sz="1800" dirty="0" smtClean="0">
                <a:latin typeface="Albertus" panose="020E0702040304020204" pitchFamily="34" charset="0"/>
                <a:cs typeface="Khmer MEF1" panose="02000506000000020004" pitchFamily="2" charset="0"/>
              </a:rPr>
              <a:t>•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សមាជិក 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ទទួលបន្ទុកការចូលរួមរបស់សហគមន៍និងអភិបាលកិច្ចសាលា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រៀន</a:t>
            </a:r>
          </a:p>
          <a:p>
            <a:pPr marL="0" lvl="0" indent="0">
              <a:buNone/>
            </a:pPr>
            <a:endParaRPr lang="en-US" sz="5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lv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</a:t>
            </a:r>
            <a:r>
              <a:rPr lang="km-KH" sz="1800" dirty="0" smtClean="0">
                <a:latin typeface="Albertus" panose="020E0702040304020204" pitchFamily="34" charset="0"/>
                <a:cs typeface="Khmer MEF1" panose="02000506000000020004" pitchFamily="2" charset="0"/>
              </a:rPr>
              <a:t>•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សមាជិក 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ទទួលបន្ទុកការវាយតម្លៃសាលារៀននិង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សិស្ស</a:t>
            </a:r>
          </a:p>
          <a:p>
            <a:pPr marL="0" lvl="0" indent="0">
              <a:buNone/>
            </a:pPr>
            <a:endParaRPr lang="en-US" sz="5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lv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</a:t>
            </a:r>
            <a:r>
              <a:rPr lang="km-KH" sz="1800" dirty="0" smtClean="0">
                <a:latin typeface="Albertus" panose="020E0702040304020204" pitchFamily="34" charset="0"/>
                <a:cs typeface="Khmer MEF1" panose="02000506000000020004" pitchFamily="2" charset="0"/>
              </a:rPr>
              <a:t>•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សមាជិក 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ទទួលបន្ទុកគណនេយ្យភាពសាលា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រៀន</a:t>
            </a:r>
          </a:p>
          <a:p>
            <a:pPr lvl="0">
              <a:buFont typeface="Wingdings" panose="05000000000000000000" pitchFamily="2" charset="2"/>
              <a:buChar char="§"/>
            </a:pPr>
            <a:endParaRPr lang="en-US" sz="10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b="1" dirty="0">
                <a:solidFill>
                  <a:schemeClr val="accent3">
                    <a:lumMod val="75000"/>
                  </a:schemeClr>
                </a:solidFill>
                <a:latin typeface="Khmer MEF2" panose="02000506000000020004" pitchFamily="2" charset="0"/>
                <a:cs typeface="Khmer MEF2" panose="02000506000000020004" pitchFamily="2" charset="0"/>
              </a:rPr>
              <a:t>សម្គាល់ </a:t>
            </a:r>
            <a:r>
              <a:rPr lang="km-KH" sz="1800" b="1" dirty="0">
                <a:solidFill>
                  <a:schemeClr val="accent3">
                    <a:lumMod val="75000"/>
                  </a:schemeClr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៖</a:t>
            </a:r>
            <a:r>
              <a:rPr lang="km-KH" sz="1800" dirty="0">
                <a:solidFill>
                  <a:schemeClr val="accent3">
                    <a:lumMod val="75000"/>
                  </a:schemeClr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b="1" dirty="0">
                <a:solidFill>
                  <a:schemeClr val="accent3">
                    <a:lumMod val="75000"/>
                  </a:schemeClr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មុខងារនិងភារកិច្ចលម្អិតនៃគណៈកម្មការគ្រប់គ្រងសាលារៀន  (គ.គ.ស) ផ្អែកលើ</a:t>
            </a:r>
            <a:r>
              <a:rPr lang="km-KH" sz="1800" b="1" dirty="0" smtClean="0">
                <a:solidFill>
                  <a:schemeClr val="accent3">
                    <a:lumMod val="75000"/>
                  </a:schemeClr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សៀវភៅ</a:t>
            </a:r>
          </a:p>
          <a:p>
            <a:pPr marL="0" indent="0">
              <a:buNone/>
            </a:pPr>
            <a:r>
              <a:rPr lang="km-KH" sz="1800" b="1" dirty="0" smtClean="0">
                <a:solidFill>
                  <a:schemeClr val="accent3">
                    <a:lumMod val="75000"/>
                  </a:schemeClr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ណែនាំ</a:t>
            </a:r>
            <a:r>
              <a:rPr lang="km-KH" sz="1800" b="1" dirty="0">
                <a:solidFill>
                  <a:schemeClr val="accent3">
                    <a:lumMod val="75000"/>
                  </a:schemeClr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ប្រតិបត្តិស្តីពីការគ្រប់គ្រងតាមសាលារៀន ។</a:t>
            </a:r>
            <a:endParaRPr lang="en-US" sz="1800" b="1" dirty="0">
              <a:solidFill>
                <a:schemeClr val="accent3">
                  <a:lumMod val="75000"/>
                </a:schemeClr>
              </a:solidFill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63254" y="692696"/>
            <a:ext cx="8229600" cy="641245"/>
          </a:xfrm>
        </p:spPr>
        <p:txBody>
          <a:bodyPr>
            <a:normAutofit/>
          </a:bodyPr>
          <a:lstStyle/>
          <a:p>
            <a:pPr algn="ctr"/>
            <a:r>
              <a:rPr lang="x-none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>VII. </a:t>
            </a:r>
            <a:r>
              <a:rPr lang="km-KH" sz="1800" dirty="0">
                <a:latin typeface="Khmer MEF2" panose="02000506000000020004" pitchFamily="2" charset="0"/>
                <a:cs typeface="Khmer MEF2" panose="02000506000000020004" pitchFamily="2" charset="0"/>
              </a:rPr>
              <a:t>មុខងារ និងការទទួលខុសត្រូវរបស់សាលារៀនសាធារ</a:t>
            </a:r>
            <a:r>
              <a:rPr lang="km-KH" sz="1800" dirty="0" smtClean="0">
                <a:latin typeface="Khmer MEF2" panose="02000506000000020004" pitchFamily="2" charset="0"/>
                <a:cs typeface="Khmer MEF2" panose="02000506000000020004" pitchFamily="2" charset="0"/>
              </a:rPr>
              <a:t>ណៈ (ត)</a:t>
            </a:r>
            <a:r>
              <a:rPr lang="en-US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/>
            </a:r>
            <a:br>
              <a:rPr lang="en-US" sz="1800" b="1" dirty="0">
                <a:latin typeface="Khmer MEF2" panose="02000506000000020004" pitchFamily="2" charset="0"/>
                <a:cs typeface="Khmer MEF2" panose="02000506000000020004" pitchFamily="2" charset="0"/>
              </a:rPr>
            </a:br>
            <a:endParaRPr lang="en-US" sz="1800" dirty="0">
              <a:latin typeface="Khmer MEF2" panose="02000506000000020004" pitchFamily="2" charset="0"/>
              <a:cs typeface="Khmer MEF2" panose="02000506000000020004" pitchFamily="2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39372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1" y="1268761"/>
            <a:ext cx="8820797" cy="54005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km-KH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>៣. គណៈកម្មការគ្រប់គ្រងមូលនិធិដំណើរការសាលារៀនសាធារណៈ (គ.ម.ស.)</a:t>
            </a:r>
            <a:endParaRPr lang="en-US" sz="1800" b="1" dirty="0">
              <a:latin typeface="Khmer MEF2" panose="02000506000000020004" pitchFamily="2" charset="0"/>
              <a:cs typeface="Khmer MEF2" panose="02000506000000020004" pitchFamily="2" charset="0"/>
            </a:endParaRPr>
          </a:p>
          <a:p>
            <a:pPr marL="0" indent="0">
              <a:buNone/>
            </a:pPr>
            <a:r>
              <a:rPr lang="km-KH" sz="1800" b="1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b="1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៣.១ </a:t>
            </a:r>
            <a:r>
              <a:rPr lang="km-KH" sz="1800" b="1" dirty="0">
                <a:latin typeface="Khmer MEF1" panose="02000506000000020004" pitchFamily="2" charset="0"/>
                <a:cs typeface="Khmer MEF1" panose="02000506000000020004" pitchFamily="2" charset="0"/>
              </a:rPr>
              <a:t>មុខងារ</a:t>
            </a:r>
            <a:endParaRPr lang="en-US" sz="1800" b="1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lv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	</a:t>
            </a:r>
            <a:r>
              <a:rPr lang="km-KH" sz="1800" dirty="0" smtClean="0">
                <a:latin typeface="Albertus" panose="020E0702040304020204" pitchFamily="34" charset="0"/>
                <a:cs typeface="Khmer MEF1" panose="02000506000000020004" pitchFamily="2" charset="0"/>
              </a:rPr>
              <a:t>•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គ្រប់គ្រង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មូលនិធិដំណើរការ</a:t>
            </a:r>
            <a:r>
              <a:rPr lang="ar-SA" sz="1800" dirty="0">
                <a:latin typeface="Khmer MEF1" panose="02000506000000020004" pitchFamily="2" charset="0"/>
              </a:rPr>
              <a:t>​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សាលារៀន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lv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	</a:t>
            </a:r>
            <a:r>
              <a:rPr lang="km-KH" sz="1800" dirty="0" smtClean="0">
                <a:latin typeface="Albertus" panose="020E0702040304020204" pitchFamily="34" charset="0"/>
                <a:cs typeface="Khmer MEF1" panose="02000506000000020004" pitchFamily="2" charset="0"/>
              </a:rPr>
              <a:t>•</a:t>
            </a:r>
            <a:r>
              <a:rPr lang="km-KH" sz="1800" spc="-9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ទទួល</a:t>
            </a:r>
            <a:r>
              <a:rPr lang="km-KH" sz="1800" spc="-90" dirty="0">
                <a:latin typeface="Khmer MEF1" panose="02000506000000020004" pitchFamily="2" charset="0"/>
                <a:cs typeface="Khmer MEF1" panose="02000506000000020004" pitchFamily="2" charset="0"/>
              </a:rPr>
              <a:t>ខុសត្រូវក្នុងការអនុវត្ដមូលនិធិដំណើរការ</a:t>
            </a:r>
            <a:r>
              <a:rPr lang="ar-SA" sz="1800" spc="-90" dirty="0">
                <a:latin typeface="Khmer MEF1" panose="02000506000000020004" pitchFamily="2" charset="0"/>
              </a:rPr>
              <a:t>​</a:t>
            </a:r>
            <a:r>
              <a:rPr lang="km-KH" sz="1800" spc="-90" dirty="0">
                <a:latin typeface="Khmer MEF1" panose="02000506000000020004" pitchFamily="2" charset="0"/>
                <a:cs typeface="Khmer MEF1" panose="02000506000000020004" pitchFamily="2" charset="0"/>
              </a:rPr>
              <a:t>សាលារៀនឱ្យមានប្រសិទ្ធភាពនិង</a:t>
            </a:r>
            <a:r>
              <a:rPr lang="ar-SA" sz="1800" spc="-90" dirty="0">
                <a:latin typeface="Khmer MEF1" panose="02000506000000020004" pitchFamily="2" charset="0"/>
              </a:rPr>
              <a:t>​</a:t>
            </a:r>
            <a:r>
              <a:rPr lang="km-KH" sz="1800" spc="-90" dirty="0">
                <a:latin typeface="Khmer MEF1" panose="02000506000000020004" pitchFamily="2" charset="0"/>
                <a:cs typeface="Khmer MEF1" panose="02000506000000020004" pitchFamily="2" charset="0"/>
              </a:rPr>
              <a:t>ស័ក្ដិសិទ្ធភាព</a:t>
            </a:r>
            <a:endParaRPr lang="en-US" sz="1800" spc="-9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lvl="0" indent="0">
              <a:buNone/>
            </a:pPr>
            <a:r>
              <a:rPr lang="km-KH" sz="1800" dirty="0" smtClean="0">
                <a:latin typeface="Albertus" panose="020E0702040304020204" pitchFamily="34" charset="0"/>
                <a:cs typeface="Khmer MEF1" panose="02000506000000020004" pitchFamily="2" charset="0"/>
              </a:rPr>
              <a:t>	•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បង្កើត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ហឹបតម្លាភាព ដើម្បីទទួលបានព័ត៌មាន ឬពាក្យបណ្តឹងផ្សេងៗពីអ្នកពាក់ព័ន្ធ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lvl="0" indent="0">
              <a:buNone/>
            </a:pPr>
            <a:r>
              <a:rPr lang="km-KH" sz="1800" dirty="0" smtClean="0">
                <a:latin typeface="Albertus" panose="020E0702040304020204" pitchFamily="34" charset="0"/>
                <a:cs typeface="Khmer MEF1" panose="02000506000000020004" pitchFamily="2" charset="0"/>
              </a:rPr>
              <a:t>	•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ទទួល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ថវិកាសម្រាប់ការអនុវត្ដមូលនិធិដំណើរការសាលារៀនសាធារណៈ និងទទួលខុសត្រូវ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​</a:t>
            </a:r>
          </a:p>
          <a:p>
            <a:pPr marL="0" lvl="0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          ក្នុង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​ការ​គ្រប់គ្រងមូលនិធិ ដូចខាងក្រោម៖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	  ក</a:t>
            </a:r>
            <a:r>
              <a:rPr lang="ar-SA" sz="1800" dirty="0">
                <a:latin typeface="Khmer MEF1" panose="02000506000000020004" pitchFamily="2" charset="0"/>
              </a:rPr>
              <a:t>. 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ត្រូវបើកគណនីធនាគារ (ករណីមិនទាន់មានគណនីធនាគារ) ក្នុងនាមជាសាលារៀន</a:t>
            </a:r>
            <a:r>
              <a:rPr lang="en-US" sz="1800" dirty="0">
                <a:latin typeface="Khmer MEF1" panose="02000506000000020004" pitchFamily="2" charset="0"/>
                <a:cs typeface="Khmer MEF1" panose="02000506000000020004" pitchFamily="2" charset="0"/>
              </a:rPr>
              <a:t>  </a:t>
            </a:r>
            <a:endParaRPr lang="km-KH" sz="1800" dirty="0" smtClean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              សា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ធារណៈ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	  ខ</a:t>
            </a:r>
            <a:r>
              <a:rPr lang="ar-SA" sz="1800" dirty="0">
                <a:latin typeface="Khmer MEF1" panose="02000506000000020004" pitchFamily="2" charset="0"/>
              </a:rPr>
              <a:t>. 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ត្រូវអនុវត្តថវិកាស្របតាមផែនការរបស់សាលារៀន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	  គ</a:t>
            </a:r>
            <a:r>
              <a:rPr lang="ar-SA" sz="1800" dirty="0">
                <a:latin typeface="Khmer MEF1" panose="02000506000000020004" pitchFamily="2" charset="0"/>
              </a:rPr>
              <a:t>. 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ត្រូវរៀបចំរបាយការណ៍ទូទាត់ និងរបាយការណ៍ចំណាយថវិកា ផ្ញើជូនមន្ទីរអប់រំ យុវជន </a:t>
            </a:r>
            <a:endParaRPr lang="km-KH" sz="1800" dirty="0" smtClean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              និង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កីឡារាជធានី ខេត្ត តាមរយៈការិយាល័យអប់រំ យុវជន និងកីឡាក្រុង/ស្រុក/ខណ្ឌ  </a:t>
            </a:r>
            <a:endParaRPr lang="km-KH" sz="1800" dirty="0" smtClean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              តាម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ពេល​កំណត់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	  ឃ</a:t>
            </a:r>
            <a:r>
              <a:rPr lang="ar-SA" sz="1800" dirty="0">
                <a:latin typeface="Khmer MEF1" panose="02000506000000020004" pitchFamily="2" charset="0"/>
              </a:rPr>
              <a:t>. 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ត្រូវរៀបចំ និងរក្សាទុកនូវកិច្ចបញ្ជិកាគណនេយ្យនិងឯកសារគាំទ្រផ្សេងៗឱ្យបាន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ត្រឹម</a:t>
            </a:r>
          </a:p>
          <a:p>
            <a:pPr marL="0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               ត្រូវ 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និងមានសុវត្ថិភាព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	  ង</a:t>
            </a:r>
            <a:r>
              <a:rPr lang="ar-SA" sz="1800" dirty="0">
                <a:latin typeface="Khmer MEF1" panose="02000506000000020004" pitchFamily="2" charset="0"/>
              </a:rPr>
              <a:t>. 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ត្រូវផ្ដល់ការគាំទ្រនិងសហការក្នុងដំណើរការពិនិត្យតាមដាន អធិការកិច្ច</a:t>
            </a:r>
            <a:r>
              <a:rPr lang="en-US" sz="1800" dirty="0">
                <a:latin typeface="Khmer MEF1" panose="02000506000000020004" pitchFamily="2" charset="0"/>
                <a:cs typeface="Khmer MEF1" panose="02000506000000020004" pitchFamily="2" charset="0"/>
              </a:rPr>
              <a:t>​ 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និង​សវនកម្ម 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63254" y="548680"/>
            <a:ext cx="8229600" cy="720081"/>
          </a:xfrm>
        </p:spPr>
        <p:txBody>
          <a:bodyPr>
            <a:noAutofit/>
          </a:bodyPr>
          <a:lstStyle/>
          <a:p>
            <a:pPr algn="ctr"/>
            <a:r>
              <a:rPr lang="x-none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>VII. </a:t>
            </a:r>
            <a:r>
              <a:rPr lang="km-KH" sz="1800" dirty="0">
                <a:latin typeface="Khmer MEF2" panose="02000506000000020004" pitchFamily="2" charset="0"/>
                <a:cs typeface="Khmer MEF2" panose="02000506000000020004" pitchFamily="2" charset="0"/>
              </a:rPr>
              <a:t>មុខងារ និងការទទួលខុសត្រូវរបស់សាលារៀនសាធារ</a:t>
            </a:r>
            <a:r>
              <a:rPr lang="km-KH" sz="1800" dirty="0" smtClean="0">
                <a:latin typeface="Khmer MEF2" panose="02000506000000020004" pitchFamily="2" charset="0"/>
                <a:cs typeface="Khmer MEF2" panose="02000506000000020004" pitchFamily="2" charset="0"/>
              </a:rPr>
              <a:t>ណៈ (ត)</a:t>
            </a:r>
            <a:r>
              <a:rPr lang="en-US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/>
            </a:r>
            <a:br>
              <a:rPr lang="en-US" sz="1800" b="1" dirty="0">
                <a:latin typeface="Khmer MEF2" panose="02000506000000020004" pitchFamily="2" charset="0"/>
                <a:cs typeface="Khmer MEF2" panose="02000506000000020004" pitchFamily="2" charset="0"/>
              </a:rPr>
            </a:br>
            <a:endParaRPr lang="en-US" sz="1800" dirty="0">
              <a:latin typeface="Khmer MEF2" panose="02000506000000020004" pitchFamily="2" charset="0"/>
              <a:cs typeface="Khmer MEF2" panose="02000506000000020004" pitchFamily="2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45725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1569" y="1124745"/>
            <a:ext cx="8712968" cy="4680519"/>
          </a:xfrm>
        </p:spPr>
        <p:txBody>
          <a:bodyPr/>
          <a:lstStyle/>
          <a:p>
            <a:pPr marL="0" indent="0">
              <a:buNone/>
            </a:pPr>
            <a:endParaRPr lang="km-KH" sz="500" b="1" dirty="0" smtClean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b="1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៣.២ </a:t>
            </a:r>
            <a:r>
              <a:rPr lang="km-KH" sz="1800" b="1" dirty="0">
                <a:latin typeface="Khmer MEF1" panose="02000506000000020004" pitchFamily="2" charset="0"/>
                <a:cs typeface="Khmer MEF1" panose="02000506000000020004" pitchFamily="2" charset="0"/>
              </a:rPr>
              <a:t>សមាសភាព ភារកិច្ច និងការទទួលខុសត្រូវ</a:t>
            </a:r>
            <a:endParaRPr lang="en-US" sz="1800" b="1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b="1" dirty="0" smtClean="0">
                <a:latin typeface="Khmer MEF1" panose="02000506000000020004" pitchFamily="2" charset="0"/>
                <a:cs typeface="Khmer MEF1" panose="02000506000000020004" pitchFamily="2" charset="0"/>
              </a:rPr>
              <a:t>​       ៣.២.១ </a:t>
            </a:r>
            <a:r>
              <a:rPr lang="km-KH" sz="1800" b="1" dirty="0">
                <a:latin typeface="Khmer MEF1" panose="02000506000000020004" pitchFamily="2" charset="0"/>
                <a:cs typeface="Khmer MEF1" panose="02000506000000020004" pitchFamily="2" charset="0"/>
              </a:rPr>
              <a:t>រចនាសម្ព័ន្ធ គ.ម.ស</a:t>
            </a:r>
            <a:endParaRPr lang="en-US" sz="1800" b="1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63254" y="548680"/>
            <a:ext cx="8229600" cy="720081"/>
          </a:xfrm>
        </p:spPr>
        <p:txBody>
          <a:bodyPr>
            <a:noAutofit/>
          </a:bodyPr>
          <a:lstStyle/>
          <a:p>
            <a:pPr algn="ctr"/>
            <a:r>
              <a:rPr lang="x-none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>VII. </a:t>
            </a:r>
            <a:r>
              <a:rPr lang="km-KH" sz="1800" dirty="0">
                <a:latin typeface="Khmer MEF2" panose="02000506000000020004" pitchFamily="2" charset="0"/>
                <a:cs typeface="Khmer MEF2" panose="02000506000000020004" pitchFamily="2" charset="0"/>
              </a:rPr>
              <a:t>មុខងារ និងការទទួលខុសត្រូវរបស់សាលារៀនសាធារ</a:t>
            </a:r>
            <a:r>
              <a:rPr lang="km-KH" sz="1800" dirty="0" smtClean="0">
                <a:latin typeface="Khmer MEF2" panose="02000506000000020004" pitchFamily="2" charset="0"/>
                <a:cs typeface="Khmer MEF2" panose="02000506000000020004" pitchFamily="2" charset="0"/>
              </a:rPr>
              <a:t>ណៈ (ត)</a:t>
            </a:r>
            <a:r>
              <a:rPr lang="en-US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/>
            </a:r>
            <a:br>
              <a:rPr lang="en-US" sz="1800" b="1" dirty="0">
                <a:latin typeface="Khmer MEF2" panose="02000506000000020004" pitchFamily="2" charset="0"/>
                <a:cs typeface="Khmer MEF2" panose="02000506000000020004" pitchFamily="2" charset="0"/>
              </a:rPr>
            </a:br>
            <a:endParaRPr lang="en-US" sz="1800" dirty="0">
              <a:latin typeface="Khmer MEF2" panose="02000506000000020004" pitchFamily="2" charset="0"/>
              <a:cs typeface="Khmer MEF2" panose="02000506000000020004" pitchFamily="2" charset="0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423329091"/>
              </p:ext>
            </p:extLst>
          </p:nvPr>
        </p:nvGraphicFramePr>
        <p:xfrm>
          <a:off x="463254" y="2132856"/>
          <a:ext cx="8229599" cy="35283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ctangle 5"/>
          <p:cNvSpPr/>
          <p:nvPr/>
        </p:nvSpPr>
        <p:spPr>
          <a:xfrm>
            <a:off x="179512" y="5877272"/>
            <a:ext cx="8712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km-KH" b="1" dirty="0">
                <a:solidFill>
                  <a:schemeClr val="accent3">
                    <a:lumMod val="75000"/>
                  </a:schemeClr>
                </a:solidFill>
                <a:latin typeface="Khmer MEF2" panose="02000506000000020004" pitchFamily="2" charset="0"/>
                <a:ea typeface="Times New Roman" panose="02020603050405020304" pitchFamily="18" charset="0"/>
                <a:cs typeface="Khmer MEF2" panose="02000506000000020004" pitchFamily="2" charset="0"/>
              </a:rPr>
              <a:t>សម្គាល់ </a:t>
            </a:r>
            <a:r>
              <a:rPr lang="km-KH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Khmer MEF1" panose="02000506000000020004" pitchFamily="2" charset="0"/>
              </a:rPr>
              <a:t>៖</a:t>
            </a:r>
            <a:r>
              <a:rPr lang="km-KH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Khmer MEF1" panose="02000506000000020004" pitchFamily="2" charset="0"/>
              </a:rPr>
              <a:t> </a:t>
            </a:r>
            <a:r>
              <a:rPr lang="km-KH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Khmer MEF1" panose="02000506000000020004" pitchFamily="2" charset="0"/>
              </a:rPr>
              <a:t>ក្នុងករណីសាលារៀនសាធារណៈណាដែលមិនមានសមាសភាពគ្រប់តាមការកំណត់</a:t>
            </a:r>
            <a:r>
              <a:rPr lang="en-US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Khmer MEF1" panose="02000506000000020004" pitchFamily="2" charset="0"/>
              </a:rPr>
              <a:t>    </a:t>
            </a:r>
            <a:r>
              <a:rPr lang="km-KH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Khmer MEF1" panose="02000506000000020004" pitchFamily="2" charset="0"/>
              </a:rPr>
              <a:t>ខាងលើ ត្រូវអនុវត្តតាមការជាក់ស្តែង ​និងមានការឯកភាពពីគណៈកម្មការគ្រប់គ្រងសាលា។</a:t>
            </a:r>
            <a:endParaRPr lang="en-US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Khmer MEF1" panose="02000506000000020004" pitchFamily="2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32197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825312"/>
            <a:ext cx="8784976" cy="59880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km-KH" sz="1800" b="1" dirty="0">
                <a:latin typeface="Khmer MEF1" panose="02000506000000020004" pitchFamily="2" charset="0"/>
                <a:cs typeface="Khmer MEF1" panose="02000506000000020004" pitchFamily="2" charset="0"/>
              </a:rPr>
              <a:t>	</a:t>
            </a:r>
            <a:r>
              <a:rPr lang="km-KH" sz="1800" b="1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៣</a:t>
            </a:r>
            <a:r>
              <a:rPr lang="x-none" sz="1800" b="1" dirty="0">
                <a:latin typeface="Khmer MEF1" panose="02000506000000020004" pitchFamily="2" charset="0"/>
                <a:cs typeface="Khmer MEF1" panose="02000506000000020004" pitchFamily="2" charset="0"/>
              </a:rPr>
              <a:t>.</a:t>
            </a:r>
            <a:r>
              <a:rPr lang="km-KH" sz="1800" b="1" dirty="0">
                <a:latin typeface="Khmer MEF1" panose="02000506000000020004" pitchFamily="2" charset="0"/>
                <a:cs typeface="Khmer MEF1" panose="02000506000000020004" pitchFamily="2" charset="0"/>
              </a:rPr>
              <a:t>២</a:t>
            </a:r>
            <a:r>
              <a:rPr lang="ar-SA" sz="1800" b="1" dirty="0">
                <a:latin typeface="Khmer MEF1" panose="02000506000000020004" pitchFamily="2" charset="0"/>
              </a:rPr>
              <a:t>.</a:t>
            </a:r>
            <a:r>
              <a:rPr lang="km-KH" sz="1800" b="1" dirty="0">
                <a:latin typeface="Khmer MEF1" panose="02000506000000020004" pitchFamily="2" charset="0"/>
                <a:cs typeface="Khmer MEF1" panose="02000506000000020004" pitchFamily="2" charset="0"/>
              </a:rPr>
              <a:t>៣ មុខងារ និងតួនាទីក្នុងការគ្រប់គ្រងហិរញ្ញ</a:t>
            </a:r>
            <a:r>
              <a:rPr lang="km-KH" sz="1800" b="1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វត្ថុ</a:t>
            </a:r>
          </a:p>
          <a:p>
            <a:pPr marL="0" indent="0">
              <a:buNone/>
            </a:pPr>
            <a:endParaRPr lang="en-US" sz="500" b="1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	            សមាស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ភាព គ.ម.ស.</a:t>
            </a:r>
            <a:r>
              <a:rPr lang="en-US" sz="1800" dirty="0">
                <a:latin typeface="Khmer MEF1" panose="02000506000000020004" pitchFamily="2" charset="0"/>
                <a:cs typeface="Khmer MEF1" panose="02000506000000020004" pitchFamily="2" charset="0"/>
              </a:rPr>
              <a:t>​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 នីមួយៗ មានតួនាទី</a:t>
            </a:r>
            <a:r>
              <a:rPr lang="en-US" sz="1800" dirty="0">
                <a:latin typeface="Khmer MEF1" panose="02000506000000020004" pitchFamily="2" charset="0"/>
                <a:cs typeface="Khmer MEF1" panose="02000506000000020004" pitchFamily="2" charset="0"/>
              </a:rPr>
              <a:t>​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ជាមូលដ្ឋានដូចខាងក្រោម៖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393192" lvl="1" indent="0">
              <a:buNone/>
            </a:pPr>
            <a:r>
              <a:rPr lang="km-KH" sz="1800" b="1" dirty="0">
                <a:latin typeface="Khmer MEF1" panose="02000506000000020004" pitchFamily="2" charset="0"/>
                <a:cs typeface="Khmer MEF1" panose="02000506000000020004" pitchFamily="2" charset="0"/>
              </a:rPr>
              <a:t>ក. ប្រធាន</a:t>
            </a:r>
            <a:endParaRPr lang="en-US" sz="1800" b="1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lvl="1"/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ដឹកនាំចាត់ចែង សម្របសម្រួលរៀបចំផែនការយុទ្ធសាស្ត្រអភិវឌ្ឍន៍សាលារៀន ផែនការ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យុទ្ធ</a:t>
            </a:r>
          </a:p>
          <a:p>
            <a:pPr marL="393192" lvl="1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សា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ស្ត្រថវិកា ផែនការថវិកាប្រចាំឆ្នាំ និងផែនការប្រតិបត្តិប្រចាំឆ្នាំ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lvl="1"/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ធានាការចូលរួមពីគ្រប់ភាគីពាក់ព័ន្ធក្នុងដំណើរការអភិវឌ្ឍន៍សាលារៀន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lvl="1"/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ដឹកនាំការកៀរគរថវិកាសម្រាប់អភិវឌ្ឍន៍សាលារៀន   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lvl="1"/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ពិនិត្យ និងសម្រេចលើគម្រោងទិញសម្ភារៈ ជួសជុល សាងសង់ និងសេវានានា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lvl="1"/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ចុះហត្ថលេខាលើមូលប្បទានប័ត្រ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lvl="1"/>
            <a:r>
              <a:rPr lang="km-KH" sz="1800" spc="-110" dirty="0">
                <a:latin typeface="Khmer MEF1" panose="02000506000000020004" pitchFamily="2" charset="0"/>
                <a:cs typeface="Khmer MEF1" panose="02000506000000020004" pitchFamily="2" charset="0"/>
              </a:rPr>
              <a:t>ពិនិត្យ និងសម្រេចលើប័ណ្ណចំណូល (គំរូលេខ ១) សំណើសុំថវិកា (គំរូលេខ ២)    </a:t>
            </a:r>
            <a:r>
              <a:rPr lang="km-KH" sz="1800" spc="-11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ប័</a:t>
            </a:r>
            <a:r>
              <a:rPr lang="km-KH" sz="1800" spc="-110" dirty="0">
                <a:latin typeface="Khmer MEF1" panose="02000506000000020004" pitchFamily="2" charset="0"/>
                <a:cs typeface="Khmer MEF1" panose="02000506000000020004" pitchFamily="2" charset="0"/>
              </a:rPr>
              <a:t>ណ្ណចំណាយ (គំរូលេខ ៣) </a:t>
            </a:r>
            <a:endParaRPr lang="en-US" sz="1800" spc="-11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lvl="1"/>
            <a:r>
              <a:rPr lang="km-KH" sz="1800" spc="-90" dirty="0">
                <a:latin typeface="Khmer MEF1" panose="02000506000000020004" pitchFamily="2" charset="0"/>
                <a:cs typeface="Khmer MEF1" panose="02000506000000020004" pitchFamily="2" charset="0"/>
              </a:rPr>
              <a:t>ពិនិត្យ និងឯកភាពលើបញ្ជីតាមដានសាច់ប្រាក់ក្នុងធនាគារ (គំរូលេខ ៤) បញ្ជីបេឡា (គំរូលេខ ៥)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 របាយការណ៍ចំណាយថវិកាតាមចំណាត់ថ្នាក់សេដ្ឋកិច្ច (តារាងលេខ ២.១ក) តាមសកម្មភាព (តារាងលេខ ២.១ខ) និងរបាយការណ៍ទូទាត់ចំណាយថវិកា (តារាងលេខ ៣.១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)</a:t>
            </a:r>
          </a:p>
          <a:p>
            <a:pPr lvl="1"/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ទទួលខុសត្រូវក្នុងការរៀបចំរបាយការណ៍ហិរញ្ញវត្ថុជូនការិយាល័យអប់រំ យុវជន និងកីឡា ក្រុង/ស្រុក/ខណ្ឌ  តាមពេលកំណត់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lvl="1"/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ពិនិត្យតាមដាន និងផ្សព្វផ្សាយលទ្ធផលការងារជូនភាគីពាក់ព័ន្ធ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lvl="1"/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ចូលរួមសហការក្នុងពេលដំណើរការអធិការកិច្ច និងសវនកម្ម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lvl="1"/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48072"/>
          </a:xfrm>
        </p:spPr>
        <p:txBody>
          <a:bodyPr>
            <a:noAutofit/>
          </a:bodyPr>
          <a:lstStyle/>
          <a:p>
            <a:pPr algn="ctr"/>
            <a:r>
              <a:rPr lang="x-none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>VII. </a:t>
            </a:r>
            <a:r>
              <a:rPr lang="km-KH" sz="1800" dirty="0">
                <a:latin typeface="Khmer MEF2" panose="02000506000000020004" pitchFamily="2" charset="0"/>
                <a:cs typeface="Khmer MEF2" panose="02000506000000020004" pitchFamily="2" charset="0"/>
              </a:rPr>
              <a:t>មុខងារ និងការទទួលខុសត្រូវរបស់សាលារៀនសាធារ</a:t>
            </a:r>
            <a:r>
              <a:rPr lang="km-KH" sz="1800" dirty="0" smtClean="0">
                <a:latin typeface="Khmer MEF2" panose="02000506000000020004" pitchFamily="2" charset="0"/>
                <a:cs typeface="Khmer MEF2" panose="02000506000000020004" pitchFamily="2" charset="0"/>
              </a:rPr>
              <a:t>ណៈ (ត)</a:t>
            </a:r>
            <a:r>
              <a:rPr lang="en-US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/>
            </a:r>
            <a:br>
              <a:rPr lang="en-US" sz="1800" b="1" dirty="0">
                <a:latin typeface="Khmer MEF2" panose="02000506000000020004" pitchFamily="2" charset="0"/>
                <a:cs typeface="Khmer MEF2" panose="02000506000000020004" pitchFamily="2" charset="0"/>
              </a:rPr>
            </a:br>
            <a:endParaRPr lang="en-US" sz="1800" dirty="0">
              <a:latin typeface="Khmer MEF2" panose="02000506000000020004" pitchFamily="2" charset="0"/>
              <a:cs typeface="Khmer MEF2" panose="02000506000000020004" pitchFamily="2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19716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4299" y="1340768"/>
            <a:ext cx="8856984" cy="50732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km-KH" sz="2100" b="1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2100" b="1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ខ</a:t>
            </a:r>
            <a:r>
              <a:rPr lang="km-KH" sz="2100" b="1" dirty="0">
                <a:latin typeface="Khmer MEF1" panose="02000506000000020004" pitchFamily="2" charset="0"/>
                <a:cs typeface="Khmer MEF1" panose="02000506000000020004" pitchFamily="2" charset="0"/>
              </a:rPr>
              <a:t>. អនុប្រធាន</a:t>
            </a:r>
            <a:endParaRPr lang="en-US" sz="2100" b="1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lvl="1"/>
            <a:r>
              <a:rPr lang="km-KH" sz="19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ជួយ</a:t>
            </a:r>
            <a:r>
              <a:rPr lang="km-KH" sz="1900" dirty="0">
                <a:latin typeface="Khmer MEF1" panose="02000506000000020004" pitchFamily="2" charset="0"/>
                <a:cs typeface="Khmer MEF1" panose="02000506000000020004" pitchFamily="2" charset="0"/>
              </a:rPr>
              <a:t>ការងារប្រធាន</a:t>
            </a:r>
            <a:endParaRPr lang="en-US" sz="19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lvl="1"/>
            <a:r>
              <a:rPr lang="km-KH" sz="1900" dirty="0">
                <a:latin typeface="Khmer MEF1" panose="02000506000000020004" pitchFamily="2" charset="0"/>
                <a:cs typeface="Khmer MEF1" panose="02000506000000020004" pitchFamily="2" charset="0"/>
              </a:rPr>
              <a:t>ចូលរួមកៀរគរថវិកាសម្រាប់អភិវឌ្ឍន៍សាលារៀន   </a:t>
            </a:r>
            <a:endParaRPr lang="en-US" sz="19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lvl="1"/>
            <a:r>
              <a:rPr lang="km-KH" sz="1900" dirty="0">
                <a:latin typeface="Khmer MEF1" panose="02000506000000020004" pitchFamily="2" charset="0"/>
                <a:cs typeface="Khmer MEF1" panose="02000506000000020004" pitchFamily="2" charset="0"/>
              </a:rPr>
              <a:t>ចូលរួមក្នុងដំណើរការរៀបចំផែនការយុទ្ធសាស្ត្រអភិវឌ្ឍន៍សាលារៀន ផែនការ</a:t>
            </a:r>
            <a:r>
              <a:rPr lang="km-KH" sz="19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យុទ្ធ  សា</a:t>
            </a:r>
            <a:r>
              <a:rPr lang="km-KH" sz="1900" dirty="0">
                <a:latin typeface="Khmer MEF1" panose="02000506000000020004" pitchFamily="2" charset="0"/>
                <a:cs typeface="Khmer MEF1" panose="02000506000000020004" pitchFamily="2" charset="0"/>
              </a:rPr>
              <a:t>ស្ត្រថវិកា ផែនការថវិកាប្រចាំឆ្នាំ និងផែនការប្រតិបត្តិប្រចាំឆ្នាំ</a:t>
            </a:r>
            <a:endParaRPr lang="en-US" sz="19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lvl="1"/>
            <a:r>
              <a:rPr lang="km-KH" sz="1900" dirty="0">
                <a:latin typeface="Khmer MEF1" panose="02000506000000020004" pitchFamily="2" charset="0"/>
                <a:cs typeface="Khmer MEF1" panose="02000506000000020004" pitchFamily="2" charset="0"/>
              </a:rPr>
              <a:t>ចុះហត្ថលេខាលើមូលប្បទានប័ត្រនៅពេលមានការផ្ទេរសិទ្ធិជូនពីប្រធាន</a:t>
            </a:r>
            <a:endParaRPr lang="en-US" sz="19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lvl="1"/>
            <a:r>
              <a:rPr lang="km-KH" sz="1900" dirty="0">
                <a:latin typeface="Khmer MEF1" panose="02000506000000020004" pitchFamily="2" charset="0"/>
                <a:cs typeface="Khmer MEF1" panose="02000506000000020004" pitchFamily="2" charset="0"/>
              </a:rPr>
              <a:t>ពិនិត្យ និងចុះហត្ថលេខាលើប័ណ្ណចំណូល សំណើសុំចំណាយថវិកា និងប័ណ្ណចំណាយ</a:t>
            </a:r>
            <a:endParaRPr lang="en-US" sz="19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lvl="1"/>
            <a:r>
              <a:rPr lang="km-KH" sz="1900" dirty="0">
                <a:latin typeface="Khmer MEF1" panose="02000506000000020004" pitchFamily="2" charset="0"/>
                <a:cs typeface="Khmer MEF1" panose="02000506000000020004" pitchFamily="2" charset="0"/>
              </a:rPr>
              <a:t>ពិនិត្យ និងចុះហត្ថលេខាលើបញ្ជីតាមដានសាច់ប្រាក់ក្នុងធនាគារ </a:t>
            </a:r>
            <a:r>
              <a:rPr lang="km-KH" sz="19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បញ្ជី</a:t>
            </a:r>
            <a:r>
              <a:rPr lang="km-KH" sz="1900" dirty="0">
                <a:latin typeface="Khmer MEF1" panose="02000506000000020004" pitchFamily="2" charset="0"/>
                <a:cs typeface="Khmer MEF1" panose="02000506000000020004" pitchFamily="2" charset="0"/>
              </a:rPr>
              <a:t>បេឡា របាយការណ៍</a:t>
            </a:r>
            <a:r>
              <a:rPr lang="km-KH" sz="1900" spc="-130" dirty="0">
                <a:latin typeface="Khmer MEF1" panose="02000506000000020004" pitchFamily="2" charset="0"/>
                <a:cs typeface="Khmer MEF1" panose="02000506000000020004" pitchFamily="2" charset="0"/>
              </a:rPr>
              <a:t>ចំណាយថវិកាតាមចំណាត់ថ្នាក់សេដ្ឋកិច្ច  </a:t>
            </a:r>
            <a:r>
              <a:rPr lang="km-KH" sz="1900" spc="-13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តាម</a:t>
            </a:r>
            <a:r>
              <a:rPr lang="km-KH" sz="1900" spc="-130" dirty="0">
                <a:latin typeface="Khmer MEF1" panose="02000506000000020004" pitchFamily="2" charset="0"/>
                <a:cs typeface="Khmer MEF1" panose="02000506000000020004" pitchFamily="2" charset="0"/>
              </a:rPr>
              <a:t>សកម្មភាព  និងរបាយការណ៍ទូទាត់ចំណាយថវិកា</a:t>
            </a:r>
            <a:endParaRPr lang="en-US" sz="1900" spc="-13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lvl="1"/>
            <a:r>
              <a:rPr lang="km-KH" sz="1900" dirty="0">
                <a:latin typeface="Khmer MEF1" panose="02000506000000020004" pitchFamily="2" charset="0"/>
                <a:cs typeface="Khmer MEF1" panose="02000506000000020004" pitchFamily="2" charset="0"/>
              </a:rPr>
              <a:t>រៀបចំរបាយការណ៍បច្ចុប្បន្នភាពព័ត៌មានហិរញ្ញវត្ថុ (គំរូលេខ ៨) និងត្រូវបិទផ្សាយនៅក្នុងបរិវេណសាលារៀន និងបញ្ជរព័ត៌មានដទៃទៀត</a:t>
            </a:r>
            <a:endParaRPr lang="en-US" sz="19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lvl="1"/>
            <a:r>
              <a:rPr lang="km-KH" sz="1900" dirty="0">
                <a:latin typeface="Khmer MEF1" panose="02000506000000020004" pitchFamily="2" charset="0"/>
                <a:cs typeface="Khmer MEF1" panose="02000506000000020004" pitchFamily="2" charset="0"/>
              </a:rPr>
              <a:t>រៀបចំហឹបតម្លាភាព និងដាក់តម្កល់នៅជាប់ខ្លោងទ្វារសាលារៀន</a:t>
            </a:r>
            <a:endParaRPr lang="en-US" sz="19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lvl="1"/>
            <a:r>
              <a:rPr lang="km-KH" sz="1900" dirty="0">
                <a:latin typeface="Khmer MEF1" panose="02000506000000020004" pitchFamily="2" charset="0"/>
                <a:cs typeface="Khmer MEF1" panose="02000506000000020004" pitchFamily="2" charset="0"/>
              </a:rPr>
              <a:t>តាមដានការអនុវត្តផែនការសកម្មភាពរបស់អ្នកអនុវត្តនីមួយៗ  </a:t>
            </a:r>
            <a:endParaRPr lang="en-US" sz="19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lvl="1"/>
            <a:r>
              <a:rPr lang="km-KH" sz="1900" dirty="0">
                <a:latin typeface="Khmer MEF1" panose="02000506000000020004" pitchFamily="2" charset="0"/>
                <a:cs typeface="Khmer MEF1" panose="02000506000000020004" pitchFamily="2" charset="0"/>
              </a:rPr>
              <a:t>ពិនិត្យតាមដានការរៀបចំទុកដាក់ឯកសារឱ្យបានត្រឹមត្រូវ ។</a:t>
            </a:r>
            <a:endParaRPr lang="en-US" sz="19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67991" y="404664"/>
            <a:ext cx="8229600" cy="792088"/>
          </a:xfrm>
        </p:spPr>
        <p:txBody>
          <a:bodyPr>
            <a:noAutofit/>
          </a:bodyPr>
          <a:lstStyle/>
          <a:p>
            <a:pPr algn="ctr"/>
            <a:r>
              <a:rPr lang="x-none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>VII. </a:t>
            </a:r>
            <a:r>
              <a:rPr lang="km-KH" sz="1800" dirty="0">
                <a:latin typeface="Khmer MEF2" panose="02000506000000020004" pitchFamily="2" charset="0"/>
                <a:cs typeface="Khmer MEF2" panose="02000506000000020004" pitchFamily="2" charset="0"/>
              </a:rPr>
              <a:t>មុខងារ និងការទទួលខុសត្រូវរបស់សាលារៀនសាធារ</a:t>
            </a:r>
            <a:r>
              <a:rPr lang="km-KH" sz="1800" dirty="0" smtClean="0">
                <a:latin typeface="Khmer MEF2" panose="02000506000000020004" pitchFamily="2" charset="0"/>
                <a:cs typeface="Khmer MEF2" panose="02000506000000020004" pitchFamily="2" charset="0"/>
              </a:rPr>
              <a:t>ណៈ (ត)</a:t>
            </a:r>
            <a:r>
              <a:rPr lang="en-US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/>
            </a:r>
            <a:br>
              <a:rPr lang="en-US" sz="1800" b="1" dirty="0">
                <a:latin typeface="Khmer MEF2" panose="02000506000000020004" pitchFamily="2" charset="0"/>
                <a:cs typeface="Khmer MEF2" panose="02000506000000020004" pitchFamily="2" charset="0"/>
              </a:rPr>
            </a:br>
            <a:endParaRPr lang="en-US" sz="1800" dirty="0">
              <a:latin typeface="Khmer MEF2" panose="02000506000000020004" pitchFamily="2" charset="0"/>
              <a:cs typeface="Khmer MEF2" panose="02000506000000020004" pitchFamily="2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19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80337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0" y="188640"/>
            <a:ext cx="8928992" cy="6552728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spcAft>
                <a:spcPts val="1200"/>
              </a:spcAft>
              <a:buNone/>
            </a:pPr>
            <a:endParaRPr lang="ca-ES" sz="600" dirty="0" smtClean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endParaRPr lang="en-US" sz="1800" dirty="0" smtClean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pPr marL="0" indent="0" algn="ctr">
              <a:buNone/>
            </a:pPr>
            <a:r>
              <a:rPr lang="km-KH" sz="18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មាតិកា</a:t>
            </a:r>
            <a:endParaRPr lang="en-US" sz="1800" dirty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pPr marL="0" indent="0" algn="ctr">
              <a:lnSpc>
                <a:spcPct val="150000"/>
              </a:lnSpc>
              <a:spcAft>
                <a:spcPts val="1200"/>
              </a:spcAft>
              <a:buNone/>
            </a:pPr>
            <a:endParaRPr lang="ca-ES" sz="300" dirty="0" smtClean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pPr marL="0" indent="0">
              <a:lnSpc>
                <a:spcPts val="2160"/>
              </a:lnSpc>
              <a:spcAft>
                <a:spcPts val="1200"/>
              </a:spcAft>
              <a:buNone/>
            </a:pPr>
            <a:r>
              <a:rPr lang="km-KH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ជំពូក ១ </a:t>
            </a:r>
            <a:r>
              <a:rPr lang="en-US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-</a:t>
            </a:r>
            <a:r>
              <a:rPr lang="km-KH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 សេចក្ដីផ្ដើម</a:t>
            </a:r>
            <a:endParaRPr lang="en-US" sz="1600" dirty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pPr marL="0" indent="0">
              <a:lnSpc>
                <a:spcPts val="216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km-KH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ជំពូក ២ </a:t>
            </a:r>
            <a:r>
              <a:rPr lang="en-US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-</a:t>
            </a:r>
            <a:r>
              <a:rPr lang="km-KH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 ប្រព័ន្ធគ្រប់គ្រងហិរញ្ញវត្ថុសម្រាប់មូលនិធិដំណើរការសាលារៀនសាធារ</a:t>
            </a:r>
            <a:r>
              <a:rPr lang="km-KH" sz="16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ណៈ</a:t>
            </a:r>
            <a:endParaRPr lang="en-US" sz="1600" dirty="0" smtClean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pPr marL="0" indent="0">
              <a:lnSpc>
                <a:spcPts val="216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smtClean="0"/>
              <a:t>	</a:t>
            </a:r>
            <a:r>
              <a:rPr lang="en-US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I. </a:t>
            </a:r>
            <a:r>
              <a:rPr lang="km-KH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គោល</a:t>
            </a:r>
            <a:r>
              <a:rPr lang="km-KH" sz="16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បំណង</a:t>
            </a:r>
            <a:endParaRPr lang="en-US" sz="1600" dirty="0" smtClean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pPr marL="0" indent="0">
              <a:lnSpc>
                <a:spcPts val="216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	II. </a:t>
            </a:r>
            <a:r>
              <a:rPr lang="km-KH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វិសាល</a:t>
            </a:r>
            <a:r>
              <a:rPr lang="km-KH" sz="16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ភាព</a:t>
            </a:r>
            <a:endParaRPr lang="en-US" sz="1600" dirty="0" smtClean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pPr marL="0" indent="0">
              <a:lnSpc>
                <a:spcPts val="216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smtClean="0"/>
              <a:t>	</a:t>
            </a:r>
            <a:r>
              <a:rPr lang="en-US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III. </a:t>
            </a:r>
            <a:r>
              <a:rPr lang="km-KH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ទស្សនាទាននៃការគ្រប់គ្រងហិរញ្ញ</a:t>
            </a:r>
            <a:r>
              <a:rPr lang="km-KH" sz="16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វត្ថុ</a:t>
            </a:r>
            <a:endParaRPr lang="en-US" sz="1600" dirty="0" smtClean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pPr marL="0" indent="0">
              <a:lnSpc>
                <a:spcPts val="216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	IV. </a:t>
            </a:r>
            <a:r>
              <a:rPr lang="km-KH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ទស្សនាទានទូទៅនៃមូលនិធិដំណើរការសាលារៀនសាធារ</a:t>
            </a:r>
            <a:r>
              <a:rPr lang="km-KH" sz="16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ណៈ</a:t>
            </a:r>
            <a:endParaRPr lang="en-US" sz="1600" dirty="0" smtClean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pPr marL="0" indent="0">
              <a:lnSpc>
                <a:spcPts val="216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	V.</a:t>
            </a:r>
            <a:r>
              <a:rPr lang="km-KH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 រចនាសម្ព័ន្ធគ្រប់គ្រងហិរញ្ញ</a:t>
            </a:r>
            <a:r>
              <a:rPr lang="km-KH" sz="16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វត្ថុ</a:t>
            </a:r>
            <a:endParaRPr lang="en-US" sz="1600" dirty="0" smtClean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pPr marL="0" indent="0">
              <a:lnSpc>
                <a:spcPts val="216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	VI. </a:t>
            </a:r>
            <a:r>
              <a:rPr lang="km-KH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គោលការណ៍ហិរញ្ញវត្ថុ</a:t>
            </a:r>
            <a:r>
              <a:rPr lang="ca-ES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	</a:t>
            </a:r>
            <a:endParaRPr lang="ca-ES" sz="1600" dirty="0" smtClean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pPr marL="0" indent="0">
              <a:lnSpc>
                <a:spcPts val="216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smtClean="0"/>
              <a:t>	</a:t>
            </a:r>
            <a:r>
              <a:rPr lang="en-US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VII. </a:t>
            </a:r>
            <a:r>
              <a:rPr lang="km-KH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មុខងារ និងការទទួលខុសត្រូវរបស់សាលារៀនសាធារណៈ</a:t>
            </a:r>
            <a:endParaRPr lang="ca-ES" sz="1600" dirty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pPr marL="0" indent="0">
              <a:lnSpc>
                <a:spcPts val="216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smtClean="0"/>
              <a:t>	</a:t>
            </a:r>
            <a:r>
              <a:rPr lang="en-US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VIII. </a:t>
            </a:r>
            <a:r>
              <a:rPr lang="km-KH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ការរៀបចំ</a:t>
            </a:r>
            <a:r>
              <a:rPr lang="km-KH" sz="16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ថវិកា</a:t>
            </a:r>
            <a:endParaRPr lang="en-US" sz="1600" dirty="0" smtClean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pPr marL="0" indent="0">
              <a:lnSpc>
                <a:spcPts val="216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	IX. </a:t>
            </a:r>
            <a:r>
              <a:rPr lang="km-KH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ការអនុវត្ត</a:t>
            </a:r>
            <a:r>
              <a:rPr lang="km-KH" sz="16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ថវិកា</a:t>
            </a:r>
            <a:endParaRPr lang="en-US" sz="1600" dirty="0" smtClean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pPr marL="0" indent="0">
              <a:lnSpc>
                <a:spcPts val="216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	X. </a:t>
            </a:r>
            <a:r>
              <a:rPr lang="km-KH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ការគ្រប់គ្រងគណនីធនាគារ</a:t>
            </a:r>
            <a:endParaRPr lang="tr-TR" sz="1600" dirty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8174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96752"/>
            <a:ext cx="8712968" cy="5400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km-KH" sz="1800" b="1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គ</a:t>
            </a:r>
            <a:r>
              <a:rPr lang="km-KH" sz="1800" b="1" dirty="0">
                <a:latin typeface="Khmer MEF1" panose="02000506000000020004" pitchFamily="2" charset="0"/>
                <a:cs typeface="Khmer MEF1" panose="02000506000000020004" pitchFamily="2" charset="0"/>
              </a:rPr>
              <a:t>. ហេរញ្ញិក </a:t>
            </a:r>
            <a:endParaRPr lang="en-US" sz="1800" b="1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lvl="1"/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ចូលរួមក្នុងដំណើរការរៀបចំផែនការយុទ្ធសាស្ត្រអភិវឌ្ឍន៍សាលារៀន ផែនការយុទ្ធសាស្ត្រថវិកា ផែនការថវិកាប្រចាំឆ្នាំ និងផែនការប្រតិបត្តិប្រចាំឆ្នាំ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lvl="1"/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កត់ត្រាចូលបញ្ជីតាមដានសាច់ប្រាក់ក្នុងធនាគារ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lvl="1"/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ត្រូវរៀបចំមូលប្បទានប័ត្រដកសាច់ប្រាក់ពីធនាគារដើម្បីដាក់ជូនប្រធានពិនិត្យ និង សម្រេច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lvl="1"/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បើកសាច់ប្រាក់ពីធនាគារ និងរក្សាសាច់ប្រាក់ទុកក្នុងទូដែកឱ្យមានសុវត្ថិភាព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lvl="1"/>
            <a:r>
              <a:rPr lang="km-KH" sz="1800" spc="-110" dirty="0">
                <a:latin typeface="Khmer MEF1" panose="02000506000000020004" pitchFamily="2" charset="0"/>
                <a:cs typeface="Khmer MEF1" panose="02000506000000020004" pitchFamily="2" charset="0"/>
              </a:rPr>
              <a:t>រៀបចំប័ណ្ណចំណូល និងប័ណ្ណចំណាយសម្រាប់ដាក់ជូនប្រធានពិនិត្យ និងសម្រេចតាមឋានានុក្រម</a:t>
            </a:r>
            <a:endParaRPr lang="en-US" sz="1800" spc="-11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lvl="1"/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បើកសាច់ប្រាក់ជូនអ្នកស្នើសុំផ្អែកតាមសំណើសុំចំណាយថវិកានិងប័ណ្ណចំណាយដែលបាន </a:t>
            </a:r>
            <a:r>
              <a:rPr lang="en-US" sz="1800" dirty="0">
                <a:latin typeface="Khmer MEF1" panose="02000506000000020004" pitchFamily="2" charset="0"/>
                <a:cs typeface="Khmer MEF1" panose="02000506000000020004" pitchFamily="2" charset="0"/>
              </a:rPr>
              <a:t>   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ឯកភាពពី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ប្រធាន</a:t>
            </a:r>
          </a:p>
          <a:p>
            <a:pPr lvl="1"/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កត់ត្រាគ្រប់ប្រតិបត្ដិការហិរញ្ញវត្ថុចូលក្នុងបញ្ជីបេឡា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lvl="1"/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រៀបចំរបាយការណ៍ចំណាយថវិកាតាមចំណាត់ថ្នាក់សេដ្ឋកិច្ច តាមសកម្មភាព  និងរបាយការណ៍ទូទាត់ចំណាយថវិកា ផ្ញើជូន ការិយាល័យអប់រំ យុវជន និងកីឡាក្រុង/ស្រុក/ខណ្ឌ តាមពេលកំណត់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lvl="1"/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រៀបចំទុកដាក់កិច្ចបញ្ជិកាគណនេយ្យ និងឯកសារគាំទ្រផ្សេងៗឱ្យបានត្រឹមត្រូវ និងមានសុវត្ថិភាព​សម្រាប់ជាកម្មវត្ថុនៃការពិនិត្យតាមដាន អធិការកិច្ច និងសវនកម្ម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lvl="1"/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ផ្ដល់ការគាំទ្រ និងសហការក្នុងដំណើរការពិនិត្យតាមដាន អធិការកិច្ច និងសវនកម្ម។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lv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67991" y="404664"/>
            <a:ext cx="8229600" cy="792088"/>
          </a:xfrm>
        </p:spPr>
        <p:txBody>
          <a:bodyPr>
            <a:noAutofit/>
          </a:bodyPr>
          <a:lstStyle/>
          <a:p>
            <a:pPr algn="ctr"/>
            <a:r>
              <a:rPr lang="x-none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>VII. </a:t>
            </a:r>
            <a:r>
              <a:rPr lang="km-KH" sz="1800" dirty="0">
                <a:latin typeface="Khmer MEF2" panose="02000506000000020004" pitchFamily="2" charset="0"/>
                <a:cs typeface="Khmer MEF2" panose="02000506000000020004" pitchFamily="2" charset="0"/>
              </a:rPr>
              <a:t>មុខងារ និងការទទួលខុសត្រូវរបស់សាលារៀនសាធារ</a:t>
            </a:r>
            <a:r>
              <a:rPr lang="km-KH" sz="1800" dirty="0" smtClean="0">
                <a:latin typeface="Khmer MEF2" panose="02000506000000020004" pitchFamily="2" charset="0"/>
                <a:cs typeface="Khmer MEF2" panose="02000506000000020004" pitchFamily="2" charset="0"/>
              </a:rPr>
              <a:t>ណៈ (ត)</a:t>
            </a:r>
            <a:r>
              <a:rPr lang="en-US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/>
            </a:r>
            <a:br>
              <a:rPr lang="en-US" sz="1800" b="1" dirty="0">
                <a:latin typeface="Khmer MEF2" panose="02000506000000020004" pitchFamily="2" charset="0"/>
                <a:cs typeface="Khmer MEF2" panose="02000506000000020004" pitchFamily="2" charset="0"/>
              </a:rPr>
            </a:br>
            <a:endParaRPr lang="en-US" sz="1800" dirty="0">
              <a:latin typeface="Khmer MEF2" panose="02000506000000020004" pitchFamily="2" charset="0"/>
              <a:cs typeface="Khmer MEF2" panose="02000506000000020004" pitchFamily="2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20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98374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4299" y="836712"/>
            <a:ext cx="8856984" cy="568863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km-KH" sz="1800" b="1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ឃ</a:t>
            </a:r>
            <a:r>
              <a:rPr lang="km-KH" sz="1800" b="1" dirty="0">
                <a:latin typeface="Khmer MEF1" panose="02000506000000020004" pitchFamily="2" charset="0"/>
                <a:cs typeface="Khmer MEF1" panose="02000506000000020004" pitchFamily="2" charset="0"/>
              </a:rPr>
              <a:t>. សមាជិក</a:t>
            </a:r>
            <a:endParaRPr lang="en-US" sz="1800" b="1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b="1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  ១. </a:t>
            </a:r>
            <a:r>
              <a:rPr lang="km-KH" sz="1800" b="1" dirty="0">
                <a:latin typeface="Khmer MEF1" panose="02000506000000020004" pitchFamily="2" charset="0"/>
                <a:cs typeface="Khmer MEF1" panose="02000506000000020004" pitchFamily="2" charset="0"/>
              </a:rPr>
              <a:t>ប្រធានក្រុមបច្ចេកទេស និងតំណាងគ្រូបង្រៀន 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lvl="1"/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ចូលរួមក្នុងដំណើរការរៀបចំផែនការយុទ្ធសាស្ត្រអភិវឌ្ឍន៍សាលារៀន ផែនការយុទ្ធសាស្ត្រថវិកា </a:t>
            </a:r>
            <a:endParaRPr lang="km-KH" sz="1800" dirty="0" smtClean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393192" lvl="1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ផែនការ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ថវិកាប្រចាំឆ្នាំ និងផែនការប្រតិបត្តិប្រចាំឆ្នាំ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lvl="1"/>
            <a:r>
              <a:rPr lang="km-KH" sz="1800" spc="-110" dirty="0">
                <a:latin typeface="Khmer MEF1" panose="02000506000000020004" pitchFamily="2" charset="0"/>
                <a:cs typeface="Khmer MEF1" panose="02000506000000020004" pitchFamily="2" charset="0"/>
              </a:rPr>
              <a:t>សម្របសម្រួល និងអញ្ជើញអ្នកពាក់ព័ន្ធ ដូចជា ក្រុមបច្ចេកទេស គ្រូបង្រៀន តំណាងអាជ្ញាធរ សហគមន៍ </a:t>
            </a:r>
            <a:endParaRPr lang="km-KH" sz="1800" spc="-110" dirty="0" smtClean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393192" lvl="1" indent="0">
              <a:buNone/>
            </a:pPr>
            <a:r>
              <a:rPr lang="km-KH" sz="1800" spc="-11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spc="-11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មាតា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បិតាសិស្ស និងសិស្ស ចូលរួមក្នុងដំណើរការរៀបចំផែនការយុទ្ធសាស្ត្រអភិវឌ្ឍន៍សាលារៀន </a:t>
            </a:r>
            <a:endParaRPr lang="km-KH" sz="1800" dirty="0" smtClean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393192" lvl="1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ផែនការ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យុទ្ធសាស្ត្រថវិកា ផែនការថវិកាប្រចាំឆ្នាំ និងផែនការប្រតិបត្តិប្រចាំឆ្នាំ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lvl="1"/>
            <a:r>
              <a:rPr lang="km-KH" sz="1800" spc="-80" dirty="0">
                <a:latin typeface="Khmer MEF1" panose="02000506000000020004" pitchFamily="2" charset="0"/>
                <a:cs typeface="Khmer MEF1" panose="02000506000000020004" pitchFamily="2" charset="0"/>
              </a:rPr>
              <a:t>រៀបចំ និងណែនាំគ្រូបង្រៀន ព្រមទាំងអ្នកពាក់ព័ន្ធរៀបចំសំណើសុំចំណាយថវិកា សម្រាប់បម្រើសេចក្</a:t>
            </a:r>
            <a:r>
              <a:rPr lang="km-KH" sz="1800" spc="-8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តី</a:t>
            </a:r>
          </a:p>
          <a:p>
            <a:pPr marL="393192" lvl="1" indent="0">
              <a:buNone/>
            </a:pPr>
            <a:r>
              <a:rPr lang="km-KH" sz="1800" spc="-8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spc="-8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ត្រូវ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ការក្នុងដំណើរការរៀន និងបង្រៀន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lvl="1"/>
            <a:r>
              <a:rPr lang="km-KH" sz="1800" spc="-130" dirty="0">
                <a:latin typeface="Khmer MEF1" panose="02000506000000020004" pitchFamily="2" charset="0"/>
                <a:cs typeface="Khmer MEF1" panose="02000506000000020004" pitchFamily="2" charset="0"/>
              </a:rPr>
              <a:t>ចុះហត្ថលេខាលើមូលប្បទានប័ត្រ ពេលហេរញ្ញិក ផ្ទេរសិទ្ធិជូន ដោយមានការឯកភាពពីប្រធាន គ.ម.ស</a:t>
            </a:r>
            <a:endParaRPr lang="en-US" sz="1800" spc="-13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lvl="1"/>
            <a:r>
              <a:rPr lang="km-KH" sz="1800" spc="-210" dirty="0">
                <a:latin typeface="Khmer MEF1" panose="02000506000000020004" pitchFamily="2" charset="0"/>
                <a:cs typeface="Khmer MEF1" panose="02000506000000020004" pitchFamily="2" charset="0"/>
              </a:rPr>
              <a:t>ជួយផ្សព្វផ្សាយបន្តអំពីដំណើរការអភិវឌ្ឍន៍ និងសមិទ្ធផលសាលារៀន ដល់សហគមន៍ និង  ភាគីពាក់ព័ន្</a:t>
            </a:r>
            <a:r>
              <a:rPr lang="km-KH" sz="1800" spc="-21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ធ។</a:t>
            </a:r>
          </a:p>
          <a:p>
            <a:pPr marL="393192" lvl="1" indent="0">
              <a:buNone/>
            </a:pPr>
            <a:endParaRPr lang="km-KH" sz="1800" spc="-210" dirty="0" smtClean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b="1" dirty="0" smtClean="0">
                <a:latin typeface="Khmer MEF1" panose="02000506000000020004" pitchFamily="2" charset="0"/>
                <a:cs typeface="Khmer MEF1" panose="02000506000000020004" pitchFamily="2" charset="0"/>
              </a:rPr>
              <a:t>​     ២. </a:t>
            </a:r>
            <a:r>
              <a:rPr lang="km-KH" sz="1800" b="1" dirty="0">
                <a:latin typeface="Khmer MEF1" panose="02000506000000020004" pitchFamily="2" charset="0"/>
                <a:cs typeface="Khmer MEF1" panose="02000506000000020004" pitchFamily="2" charset="0"/>
              </a:rPr>
              <a:t>តំណាងសហគមន៍ 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lvl="1"/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សម្របសម្រួល និងចូលរួមរៀបចំផែនការយុទ្ធសាស្ត្រអភិវឌ្ឍន៍សាលារៀន ផែនការយុទ្ធសាស្ត្រ​ថវិកា </a:t>
            </a:r>
            <a:endParaRPr lang="km-KH" sz="1800" dirty="0" smtClean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393192" lvl="1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ផែនការ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ថវិកាប្រចាំឆ្នាំ និងផែនការប្រតិបត្តិប្រចាំឆ្នាំ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lvl="1"/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ចូលរួមកៀរគរថវិកាសម្រាប់អភិវឌ្ឍន៍សាលារៀន 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lvl="1"/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ជួយផ្សព្វផ្សាយការងារសាលារៀនដល់សហគម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ន៍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lvl="1"/>
            <a:r>
              <a:rPr lang="km-KH" sz="1800" spc="-110" dirty="0">
                <a:latin typeface="Khmer MEF1" panose="02000506000000020004" pitchFamily="2" charset="0"/>
                <a:cs typeface="Khmer MEF1" panose="02000506000000020004" pitchFamily="2" charset="0"/>
              </a:rPr>
              <a:t>បើក </a:t>
            </a:r>
            <a:r>
              <a:rPr lang="km-KH" sz="1800" b="1" spc="-110" dirty="0">
                <a:latin typeface="Khmer MEF1" panose="02000506000000020004" pitchFamily="2" charset="0"/>
                <a:cs typeface="Khmer MEF1" panose="02000506000000020004" pitchFamily="2" charset="0"/>
              </a:rPr>
              <a:t>ហឹបតម្លាភាព</a:t>
            </a:r>
            <a:r>
              <a:rPr lang="km-KH" sz="1800" spc="-110" dirty="0">
                <a:latin typeface="Khmer MEF1" panose="02000506000000020004" pitchFamily="2" charset="0"/>
                <a:cs typeface="Khmer MEF1" panose="02000506000000020004" pitchFamily="2" charset="0"/>
              </a:rPr>
              <a:t> នៅមុខអង្គប្រជុំ និងអានជូនអង្គប្រជុំដើម្បីទទួលបានព័ត៌មានត្រឡប់</a:t>
            </a:r>
            <a:r>
              <a:rPr lang="ar-SA" sz="1800" spc="-110" dirty="0">
                <a:latin typeface="Khmer MEF1" panose="02000506000000020004" pitchFamily="2" charset="0"/>
              </a:rPr>
              <a:t>​</a:t>
            </a:r>
            <a:r>
              <a:rPr lang="km-KH" sz="1800" spc="-110" dirty="0">
                <a:latin typeface="Khmer MEF1" panose="02000506000000020004" pitchFamily="2" charset="0"/>
                <a:cs typeface="Khmer MEF1" panose="02000506000000020004" pitchFamily="2" charset="0"/>
              </a:rPr>
              <a:t>ពីសហគមន៍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ដើម្បី</a:t>
            </a:r>
          </a:p>
          <a:p>
            <a:pPr marL="393192" lvl="1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ដោះ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ស្រាយ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lvl="1"/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តាមដានវឌ្ឍនភាពនៃការអនុវត្តផែនការសកម្មភាពរបស់សាលា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រៀន</a:t>
            </a:r>
          </a:p>
          <a:p>
            <a:pPr lvl="1"/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តាមដានការបិទផ្សាយជាសាធារណៈលើលទ្ធផលអនុវត្តមូលនិធិដំណើរការសាលារៀនសាធារណៈ។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393192" lvl="1" indent="0">
              <a:buNone/>
            </a:pPr>
            <a:endParaRPr lang="en-US" sz="17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393192" lvl="1" indent="0">
              <a:buNone/>
            </a:pPr>
            <a:endParaRPr lang="en-US" sz="1800" spc="-21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67991" y="188640"/>
            <a:ext cx="8229600" cy="648072"/>
          </a:xfrm>
        </p:spPr>
        <p:txBody>
          <a:bodyPr>
            <a:noAutofit/>
          </a:bodyPr>
          <a:lstStyle/>
          <a:p>
            <a:pPr algn="ctr"/>
            <a:r>
              <a:rPr lang="x-none" sz="1800" b="1" dirty="0" smtClean="0">
                <a:latin typeface="Khmer MEF2" panose="02000506000000020004" pitchFamily="2" charset="0"/>
                <a:cs typeface="Khmer MEF2" panose="02000506000000020004" pitchFamily="2" charset="0"/>
              </a:rPr>
              <a:t>VII. </a:t>
            </a:r>
            <a:r>
              <a:rPr lang="km-KH" sz="1800" dirty="0" smtClean="0">
                <a:latin typeface="Khmer MEF2" panose="02000506000000020004" pitchFamily="2" charset="0"/>
                <a:cs typeface="Khmer MEF2" panose="02000506000000020004" pitchFamily="2" charset="0"/>
              </a:rPr>
              <a:t>មុខងារ និងការទទួលខុសត្រូវរបស់សាលារៀនសាធារណៈ (ត)</a:t>
            </a:r>
            <a:r>
              <a:rPr lang="en-US" sz="1800" b="1" dirty="0" smtClean="0">
                <a:latin typeface="Khmer MEF2" panose="02000506000000020004" pitchFamily="2" charset="0"/>
                <a:cs typeface="Khmer MEF2" panose="02000506000000020004" pitchFamily="2" charset="0"/>
              </a:rPr>
              <a:t/>
            </a:r>
            <a:br>
              <a:rPr lang="en-US" sz="1800" b="1" dirty="0" smtClean="0">
                <a:latin typeface="Khmer MEF2" panose="02000506000000020004" pitchFamily="2" charset="0"/>
                <a:cs typeface="Khmer MEF2" panose="02000506000000020004" pitchFamily="2" charset="0"/>
              </a:rPr>
            </a:br>
            <a:endParaRPr lang="en-US" sz="1800" dirty="0">
              <a:latin typeface="Khmer MEF2" panose="02000506000000020004" pitchFamily="2" charset="0"/>
              <a:cs typeface="Khmer MEF2" panose="02000506000000020004" pitchFamily="2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21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75852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24744"/>
            <a:ext cx="8784976" cy="5616624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endParaRPr lang="km-KH" sz="3300" b="1" dirty="0" smtClean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3300" b="1" dirty="0" smtClean="0">
                <a:latin typeface="Khmer MEF2" panose="02000506000000020004" pitchFamily="2" charset="0"/>
                <a:cs typeface="Khmer MEF2" panose="02000506000000020004" pitchFamily="2" charset="0"/>
              </a:rPr>
              <a:t>១.</a:t>
            </a:r>
            <a:r>
              <a:rPr lang="km-KH" sz="3300" b="1" dirty="0" smtClean="0">
                <a:latin typeface="Khmer MEF2" panose="02000506000000020004" pitchFamily="2" charset="0"/>
                <a:cs typeface="Khmer MEF2" panose="02000506000000020004" pitchFamily="2" charset="0"/>
                <a:hlinkClick r:id="rId2" action="ppaction://hlinkpres?slideindex=1&amp;slidetitle="/>
              </a:rPr>
              <a:t>ការ</a:t>
            </a:r>
            <a:r>
              <a:rPr lang="km-KH" sz="3300" b="1" dirty="0">
                <a:latin typeface="Khmer MEF2" panose="02000506000000020004" pitchFamily="2" charset="0"/>
                <a:cs typeface="Khmer MEF2" panose="02000506000000020004" pitchFamily="2" charset="0"/>
                <a:hlinkClick r:id="rId2" action="ppaction://hlinkpres?slideindex=1&amp;slidetitle="/>
              </a:rPr>
              <a:t>រៀបចំថវិកា</a:t>
            </a:r>
            <a:r>
              <a:rPr lang="km-KH" sz="3300" b="1" dirty="0">
                <a:latin typeface="Khmer MEF2" panose="02000506000000020004" pitchFamily="2" charset="0"/>
                <a:cs typeface="Khmer MEF2" panose="02000506000000020004" pitchFamily="2" charset="0"/>
              </a:rPr>
              <a:t>មូលនិធិដំណើរការសាលារៀនសាធារណៈ (ម.ដ.ស.</a:t>
            </a:r>
            <a:r>
              <a:rPr lang="km-KH" sz="3300" b="1" dirty="0" smtClean="0">
                <a:latin typeface="Khmer MEF2" panose="02000506000000020004" pitchFamily="2" charset="0"/>
                <a:cs typeface="Khmer MEF2" panose="02000506000000020004" pitchFamily="2" charset="0"/>
              </a:rPr>
              <a:t>)</a:t>
            </a:r>
          </a:p>
          <a:p>
            <a:pPr marL="0" indent="0">
              <a:buNone/>
            </a:pPr>
            <a:endParaRPr lang="en-US" sz="900" b="1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lvl="1"/>
            <a:r>
              <a:rPr lang="km-KH" sz="3100" dirty="0">
                <a:latin typeface="Khmer MEF1" panose="02000506000000020004" pitchFamily="2" charset="0"/>
                <a:cs typeface="Khmer MEF1" panose="02000506000000020004" pitchFamily="2" charset="0"/>
              </a:rPr>
              <a:t>ការបែងចែកមូលនិធិដំណើរការសាលារៀនសាធារណៈ ត្រូវបានរៀបចំដោយផ្អែកតាមរូបមន្ត</a:t>
            </a:r>
            <a:r>
              <a:rPr lang="km-KH" sz="31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របស់</a:t>
            </a:r>
            <a:endParaRPr lang="en-US" sz="3100" dirty="0" smtClean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393192" lvl="1" indent="0">
              <a:buNone/>
            </a:pPr>
            <a:r>
              <a:rPr lang="en-US" sz="31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en-US" sz="31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</a:t>
            </a:r>
            <a:r>
              <a:rPr lang="km-KH" sz="3100" spc="-9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ក្រសួង</a:t>
            </a:r>
            <a:r>
              <a:rPr lang="km-KH" sz="3100" spc="-90" dirty="0">
                <a:latin typeface="Khmer MEF1" panose="02000506000000020004" pitchFamily="2" charset="0"/>
                <a:cs typeface="Khmer MEF1" panose="02000506000000020004" pitchFamily="2" charset="0"/>
              </a:rPr>
              <a:t>អប់រំ យុវជន និងកីឡា ។ រូបមន្តនៃការរៀបចំថវិកាប្រចាំឆ្នាំនីមួយៗ របស់សាលា</a:t>
            </a:r>
            <a:r>
              <a:rPr lang="km-KH" sz="3100" spc="-9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រៀនសា</a:t>
            </a:r>
            <a:r>
              <a:rPr lang="km-KH" sz="3100" spc="-90" dirty="0">
                <a:latin typeface="Khmer MEF1" panose="02000506000000020004" pitchFamily="2" charset="0"/>
                <a:cs typeface="Khmer MEF1" panose="02000506000000020004" pitchFamily="2" charset="0"/>
              </a:rPr>
              <a:t>ធារណៈ  </a:t>
            </a:r>
            <a:endParaRPr lang="en-US" sz="3100" spc="-90" dirty="0" smtClean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393192" lvl="1" indent="0">
              <a:buNone/>
            </a:pPr>
            <a:r>
              <a:rPr lang="en-US" sz="3100" spc="-9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en-US" sz="3100" spc="-9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</a:t>
            </a:r>
            <a:r>
              <a:rPr lang="km-KH" sz="31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ត្រូវ</a:t>
            </a:r>
            <a:r>
              <a:rPr lang="km-KH" sz="3100" dirty="0">
                <a:latin typeface="Khmer MEF1" panose="02000506000000020004" pitchFamily="2" charset="0"/>
                <a:cs typeface="Khmer MEF1" panose="02000506000000020004" pitchFamily="2" charset="0"/>
              </a:rPr>
              <a:t>អនុលោមដូចមានចែងក្នុង ជំពូកទី២ ចំណុច </a:t>
            </a:r>
            <a:r>
              <a:rPr lang="en-US" sz="3100" b="1" dirty="0">
                <a:latin typeface="Khmer MEF1" panose="02000506000000020004" pitchFamily="2" charset="0"/>
                <a:cs typeface="Khmer MEF1" panose="02000506000000020004" pitchFamily="2" charset="0"/>
              </a:rPr>
              <a:t>IV</a:t>
            </a:r>
            <a:r>
              <a:rPr lang="en-US" sz="31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3100" dirty="0">
                <a:latin typeface="Khmer MEF1" panose="02000506000000020004" pitchFamily="2" charset="0"/>
                <a:cs typeface="Khmer MEF1" panose="02000506000000020004" pitchFamily="2" charset="0"/>
              </a:rPr>
              <a:t>ត្រង់ “៤.១. រូបមន្តនៃការរៀបចំថវិកា</a:t>
            </a:r>
            <a:r>
              <a:rPr lang="km-KH" sz="31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”</a:t>
            </a:r>
            <a:endParaRPr lang="en-US" sz="3100" dirty="0" smtClean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393192" lvl="1" indent="0">
              <a:buNone/>
            </a:pPr>
            <a:endParaRPr lang="en-US" sz="7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lvl="1"/>
            <a:r>
              <a:rPr lang="km-KH" sz="3100" dirty="0">
                <a:latin typeface="Khmer MEF1" panose="02000506000000020004" pitchFamily="2" charset="0"/>
                <a:cs typeface="Khmer MEF1" panose="02000506000000020004" pitchFamily="2" charset="0"/>
              </a:rPr>
              <a:t>មន្ទីរអប់រំ យុវជន និងកីឡារាជធានី ខេត្ត និង ការិយាល័យអប់រំ យុវជន និងកីឡា ក្រុង/ស្រុក/</a:t>
            </a:r>
            <a:r>
              <a:rPr lang="km-KH" sz="31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ខណ្ឌ</a:t>
            </a:r>
            <a:endParaRPr lang="en-US" sz="3100" dirty="0" smtClean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393192" lvl="1" indent="0">
              <a:buNone/>
            </a:pPr>
            <a:r>
              <a:rPr lang="en-US" sz="31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31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</a:t>
            </a:r>
            <a:r>
              <a:rPr lang="km-KH" sz="3100" dirty="0">
                <a:latin typeface="Khmer MEF1" panose="02000506000000020004" pitchFamily="2" charset="0"/>
                <a:cs typeface="Khmer MEF1" panose="02000506000000020004" pitchFamily="2" charset="0"/>
              </a:rPr>
              <a:t>ត្រូវ​ណែនាំ និងសម្រប​សម្រួល​​ដល់ដំណើរការ​រៀបចំផែនការឱ្យបានទាន់ពេល​កំណត់ ​ដើម្បីធានា</a:t>
            </a:r>
            <a:r>
              <a:rPr lang="km-KH" sz="31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បាន</a:t>
            </a:r>
            <a:endParaRPr lang="en-US" sz="3100" dirty="0" smtClean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393192" lvl="1" indent="0">
              <a:buNone/>
            </a:pPr>
            <a:r>
              <a:rPr lang="en-US" sz="31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en-US" sz="31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</a:t>
            </a:r>
            <a:r>
              <a:rPr lang="km-KH" sz="31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នូវ</a:t>
            </a:r>
            <a:r>
              <a:rPr lang="km-KH" sz="3100" dirty="0">
                <a:latin typeface="Khmer MEF1" panose="02000506000000020004" pitchFamily="2" charset="0"/>
                <a:cs typeface="Khmer MEF1" panose="02000506000000020004" pitchFamily="2" charset="0"/>
              </a:rPr>
              <a:t>​ប្រសិទ្ធភាព</a:t>
            </a:r>
            <a:r>
              <a:rPr lang="ar-SA" sz="3100" dirty="0">
                <a:latin typeface="Khmer MEF1" panose="02000506000000020004" pitchFamily="2" charset="0"/>
              </a:rPr>
              <a:t>​</a:t>
            </a:r>
            <a:r>
              <a:rPr lang="km-KH" sz="3100" dirty="0">
                <a:latin typeface="Khmer MEF1" panose="02000506000000020004" pitchFamily="2" charset="0"/>
                <a:cs typeface="Khmer MEF1" panose="02000506000000020004" pitchFamily="2" charset="0"/>
              </a:rPr>
              <a:t>​នៃការអនុវត្ត</a:t>
            </a:r>
            <a:r>
              <a:rPr lang="km-KH" sz="31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ថវិកា</a:t>
            </a:r>
            <a:endParaRPr lang="en-US" sz="3100" dirty="0" smtClean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393192" lvl="1" indent="0">
              <a:buNone/>
            </a:pPr>
            <a:endParaRPr lang="en-US" sz="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lvl="1"/>
            <a:r>
              <a:rPr lang="km-KH" sz="3100" dirty="0">
                <a:solidFill>
                  <a:srgbClr val="0070C0"/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ផែនការយុទ្ធសាស្ត្រអភិវឌ្ឍន៍សាលារៀន </a:t>
            </a:r>
            <a:r>
              <a:rPr lang="km-KH" sz="3100" dirty="0">
                <a:latin typeface="Khmer MEF1" panose="02000506000000020004" pitchFamily="2" charset="0"/>
                <a:cs typeface="Khmer MEF1" panose="02000506000000020004" pitchFamily="2" charset="0"/>
              </a:rPr>
              <a:t>ត្រូវចាប់ផ្តើមរៀបចំនៅ</a:t>
            </a:r>
            <a:r>
              <a:rPr lang="km-KH" sz="3100" dirty="0">
                <a:solidFill>
                  <a:srgbClr val="7030A0"/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សប្តាហ៍ទី១</a:t>
            </a:r>
            <a:r>
              <a:rPr lang="km-KH" sz="3100" dirty="0">
                <a:latin typeface="Khmer MEF1" panose="02000506000000020004" pitchFamily="2" charset="0"/>
                <a:cs typeface="Khmer MEF1" panose="02000506000000020004" pitchFamily="2" charset="0"/>
              </a:rPr>
              <a:t>ក្នុង</a:t>
            </a:r>
            <a:r>
              <a:rPr lang="km-KH" sz="3100" dirty="0">
                <a:solidFill>
                  <a:srgbClr val="7030A0"/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ខែមករា នៃឆ្នាំ </a:t>
            </a:r>
            <a:r>
              <a:rPr lang="km-KH" sz="31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និង</a:t>
            </a:r>
            <a:endParaRPr lang="en-US" sz="3100" dirty="0" smtClean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393192" lvl="1" indent="0">
              <a:buNone/>
            </a:pPr>
            <a:r>
              <a:rPr lang="en-US" sz="31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en-US" sz="31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</a:t>
            </a:r>
            <a:r>
              <a:rPr lang="km-KH" sz="31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ត្រូវ</a:t>
            </a:r>
            <a:r>
              <a:rPr lang="km-KH" sz="3100" dirty="0">
                <a:latin typeface="Khmer MEF1" panose="02000506000000020004" pitchFamily="2" charset="0"/>
                <a:cs typeface="Khmer MEF1" panose="02000506000000020004" pitchFamily="2" charset="0"/>
              </a:rPr>
              <a:t>ផ្ញើជូនការិយាល័យអប់រំ យុវជន និងកីឡាក្រុង/ស្រុក/ខណ្ឌ  យ៉ាងយូរត្រឹម</a:t>
            </a:r>
            <a:r>
              <a:rPr lang="km-KH" sz="3100" dirty="0">
                <a:solidFill>
                  <a:srgbClr val="7030A0"/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ដំណាច់ខែកុម្</a:t>
            </a:r>
            <a:r>
              <a:rPr lang="km-KH" sz="3100" dirty="0" smtClean="0">
                <a:solidFill>
                  <a:srgbClr val="7030A0"/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ភៈនៃឆ្នាំ។</a:t>
            </a:r>
            <a:endParaRPr lang="en-US" sz="3100" dirty="0" smtClean="0">
              <a:solidFill>
                <a:srgbClr val="7030A0"/>
              </a:solidFill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393192" lvl="1" indent="0">
              <a:buNone/>
            </a:pPr>
            <a:r>
              <a:rPr lang="en-US" sz="31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en-US" sz="31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31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en-US" sz="31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31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ផែនការ</a:t>
            </a:r>
            <a:r>
              <a:rPr lang="km-KH" sz="3100" dirty="0">
                <a:latin typeface="Khmer MEF1" panose="02000506000000020004" pitchFamily="2" charset="0"/>
                <a:cs typeface="Khmer MEF1" panose="02000506000000020004" pitchFamily="2" charset="0"/>
              </a:rPr>
              <a:t>យុទ្ធសាស្ត្រអភិវឌ្ឍន៍សាលារៀននេះ </a:t>
            </a:r>
            <a:r>
              <a:rPr lang="km-KH" sz="3100" dirty="0">
                <a:solidFill>
                  <a:srgbClr val="7030A0"/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ត្រូវរៀបចំ៥ឆ្នាំម្តង </a:t>
            </a:r>
            <a:r>
              <a:rPr lang="km-KH" sz="3100" dirty="0">
                <a:latin typeface="Khmer MEF1" panose="02000506000000020004" pitchFamily="2" charset="0"/>
                <a:cs typeface="Khmer MEF1" panose="02000506000000020004" pitchFamily="2" charset="0"/>
              </a:rPr>
              <a:t>និងអាចធ្វើការពិនិត្យឡើងវិញ</a:t>
            </a:r>
            <a:r>
              <a:rPr lang="km-KH" sz="3100" dirty="0" smtClean="0">
                <a:solidFill>
                  <a:srgbClr val="7030A0"/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ពាក់</a:t>
            </a:r>
            <a:endParaRPr lang="en-US" sz="3100" dirty="0" smtClean="0">
              <a:solidFill>
                <a:srgbClr val="7030A0"/>
              </a:solidFill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393192" lvl="1" indent="0">
              <a:buNone/>
            </a:pPr>
            <a:r>
              <a:rPr lang="en-US" sz="3100" dirty="0">
                <a:solidFill>
                  <a:srgbClr val="7030A0"/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en-US" sz="3100" dirty="0" smtClean="0">
                <a:solidFill>
                  <a:srgbClr val="7030A0"/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   </a:t>
            </a:r>
            <a:r>
              <a:rPr lang="km-KH" sz="3100" dirty="0" smtClean="0">
                <a:solidFill>
                  <a:srgbClr val="7030A0"/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ក</a:t>
            </a:r>
            <a:r>
              <a:rPr lang="km-KH" sz="3100" dirty="0">
                <a:solidFill>
                  <a:srgbClr val="7030A0"/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ណ្តាលអាណត្តិ </a:t>
            </a:r>
            <a:endParaRPr lang="en-US" sz="3100" dirty="0" smtClean="0">
              <a:solidFill>
                <a:srgbClr val="7030A0"/>
              </a:solidFill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393192" lvl="1" indent="0">
              <a:buNone/>
            </a:pPr>
            <a:endParaRPr lang="en-US" sz="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lvl="1"/>
            <a:r>
              <a:rPr lang="km-KH" sz="3100" dirty="0">
                <a:solidFill>
                  <a:srgbClr val="0070C0"/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ផែនការយុទ្ធសាស្ត្រថវិកា</a:t>
            </a:r>
            <a:r>
              <a:rPr lang="km-KH" sz="31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31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(៣</a:t>
            </a:r>
            <a:r>
              <a:rPr lang="km-KH" sz="3100" dirty="0">
                <a:latin typeface="Khmer MEF1" panose="02000506000000020004" pitchFamily="2" charset="0"/>
                <a:cs typeface="Khmer MEF1" panose="02000506000000020004" pitchFamily="2" charset="0"/>
              </a:rPr>
              <a:t>ឆ្នាំ)</a:t>
            </a:r>
            <a:r>
              <a:rPr lang="km-KH" sz="31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ត្រូវ</a:t>
            </a:r>
            <a:r>
              <a:rPr lang="km-KH" sz="3100" dirty="0">
                <a:latin typeface="Khmer MEF1" panose="02000506000000020004" pitchFamily="2" charset="0"/>
                <a:cs typeface="Khmer MEF1" panose="02000506000000020004" pitchFamily="2" charset="0"/>
              </a:rPr>
              <a:t>ចាប់ផ្តើមរៀបចំនៅ</a:t>
            </a:r>
            <a:r>
              <a:rPr lang="km-KH" sz="3100" dirty="0">
                <a:solidFill>
                  <a:srgbClr val="7030A0"/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សប្តាហ៍ទី១ </a:t>
            </a:r>
            <a:r>
              <a:rPr lang="km-KH" sz="3100" dirty="0">
                <a:latin typeface="Khmer MEF1" panose="02000506000000020004" pitchFamily="2" charset="0"/>
                <a:cs typeface="Khmer MEF1" panose="02000506000000020004" pitchFamily="2" charset="0"/>
              </a:rPr>
              <a:t>ក្នុង</a:t>
            </a:r>
            <a:r>
              <a:rPr lang="km-KH" sz="3100" dirty="0">
                <a:solidFill>
                  <a:srgbClr val="7030A0"/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ខែមីនា នៃឆ្នាំ </a:t>
            </a:r>
            <a:r>
              <a:rPr lang="km-KH" sz="3100" dirty="0">
                <a:latin typeface="Khmer MEF1" panose="02000506000000020004" pitchFamily="2" charset="0"/>
                <a:cs typeface="Khmer MEF1" panose="02000506000000020004" pitchFamily="2" charset="0"/>
              </a:rPr>
              <a:t>និងត្រូវ</a:t>
            </a:r>
            <a:r>
              <a:rPr lang="km-KH" sz="31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ផ្ញើ</a:t>
            </a:r>
          </a:p>
          <a:p>
            <a:pPr marL="393192" lvl="1" indent="0">
              <a:buNone/>
            </a:pPr>
            <a:r>
              <a:rPr lang="km-KH" sz="31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31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ជូនការិយាល័យអប់រំ </a:t>
            </a:r>
            <a:r>
              <a:rPr lang="km-KH" sz="3100" dirty="0">
                <a:latin typeface="Khmer MEF1" panose="02000506000000020004" pitchFamily="2" charset="0"/>
                <a:cs typeface="Khmer MEF1" panose="02000506000000020004" pitchFamily="2" charset="0"/>
              </a:rPr>
              <a:t>យុវជន និងកីឡាក្រុង/ស្រុក/ខណ្ឌ  យ៉ាងយូរត្រឹម</a:t>
            </a:r>
            <a:r>
              <a:rPr lang="km-KH" sz="3100" dirty="0">
                <a:solidFill>
                  <a:srgbClr val="7030A0"/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ដំណាច់ខែមីនា នៃឆ្នាំ </a:t>
            </a:r>
            <a:r>
              <a:rPr lang="km-KH" sz="31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រួច</a:t>
            </a:r>
          </a:p>
          <a:p>
            <a:pPr marL="393192" lvl="1" indent="0">
              <a:buNone/>
            </a:pPr>
            <a:r>
              <a:rPr lang="km-KH" sz="31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31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ការិយាល័យ</a:t>
            </a:r>
            <a:r>
              <a:rPr lang="km-KH" sz="3100" dirty="0">
                <a:latin typeface="Khmer MEF1" panose="02000506000000020004" pitchFamily="2" charset="0"/>
                <a:cs typeface="Khmer MEF1" panose="02000506000000020004" pitchFamily="2" charset="0"/>
              </a:rPr>
              <a:t>អប់រំ យុវជន </a:t>
            </a:r>
            <a:r>
              <a:rPr lang="km-KH" sz="31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និងកីឡា</a:t>
            </a:r>
            <a:r>
              <a:rPr lang="km-KH" sz="3100" dirty="0">
                <a:latin typeface="Khmer MEF1" panose="02000506000000020004" pitchFamily="2" charset="0"/>
                <a:cs typeface="Khmer MEF1" panose="02000506000000020004" pitchFamily="2" charset="0"/>
              </a:rPr>
              <a:t>ក្រុង/ស្រុក/ខណ្ឌ  បញ្ជូនផែនការនេះទៅមន្ទីរអប់រំ យុវជន </a:t>
            </a:r>
            <a:r>
              <a:rPr lang="km-KH" sz="31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និង</a:t>
            </a:r>
          </a:p>
          <a:p>
            <a:pPr marL="393192" lvl="1" indent="0">
              <a:buNone/>
            </a:pPr>
            <a:r>
              <a:rPr lang="km-KH" sz="31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31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កីឡា</a:t>
            </a:r>
            <a:r>
              <a:rPr lang="km-KH" sz="3100" dirty="0">
                <a:latin typeface="Khmer MEF1" panose="02000506000000020004" pitchFamily="2" charset="0"/>
                <a:cs typeface="Khmer MEF1" panose="02000506000000020004" pitchFamily="2" charset="0"/>
              </a:rPr>
              <a:t>រាជធានី ខេត្ត យ៉ាងយូរនៅ</a:t>
            </a:r>
            <a:r>
              <a:rPr lang="km-KH" sz="3100" dirty="0">
                <a:solidFill>
                  <a:srgbClr val="7030A0"/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សប្តាហ៍ទី</a:t>
            </a:r>
            <a:r>
              <a:rPr lang="km-KH" sz="3100" dirty="0" smtClean="0">
                <a:solidFill>
                  <a:srgbClr val="7030A0"/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២នៃ</a:t>
            </a:r>
            <a:r>
              <a:rPr lang="km-KH" sz="3100" dirty="0">
                <a:solidFill>
                  <a:srgbClr val="7030A0"/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ខែ</a:t>
            </a:r>
            <a:r>
              <a:rPr lang="km-KH" sz="3100" dirty="0" smtClean="0">
                <a:solidFill>
                  <a:srgbClr val="7030A0"/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បន្ទាប់</a:t>
            </a:r>
            <a:endParaRPr lang="en-US" sz="3100" dirty="0" smtClean="0">
              <a:solidFill>
                <a:srgbClr val="7030A0"/>
              </a:solidFill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393192" lvl="1" indent="0">
              <a:buNone/>
            </a:pPr>
            <a:endParaRPr lang="en-US" sz="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lvl="1"/>
            <a:r>
              <a:rPr lang="km-KH" sz="3100" dirty="0">
                <a:solidFill>
                  <a:srgbClr val="0070C0"/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ផែនការថវិកាប្រចាំឆ្នាំ </a:t>
            </a:r>
            <a:r>
              <a:rPr lang="km-KH" sz="3100" dirty="0">
                <a:latin typeface="Khmer MEF1" panose="02000506000000020004" pitchFamily="2" charset="0"/>
                <a:cs typeface="Khmer MEF1" panose="02000506000000020004" pitchFamily="2" charset="0"/>
              </a:rPr>
              <a:t>ត្រូវចាប់ផ្តើមរៀបចំនៅ</a:t>
            </a:r>
            <a:r>
              <a:rPr lang="km-KH" sz="3100" dirty="0">
                <a:solidFill>
                  <a:srgbClr val="7030A0"/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សប្តាហ៍ទី១ </a:t>
            </a:r>
            <a:r>
              <a:rPr lang="km-KH" sz="3100" dirty="0">
                <a:latin typeface="Khmer MEF1" panose="02000506000000020004" pitchFamily="2" charset="0"/>
                <a:cs typeface="Khmer MEF1" panose="02000506000000020004" pitchFamily="2" charset="0"/>
              </a:rPr>
              <a:t>ក្នុង</a:t>
            </a:r>
            <a:r>
              <a:rPr lang="km-KH" sz="3100" dirty="0">
                <a:solidFill>
                  <a:srgbClr val="7030A0"/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ខែឧសភា នៃឆ្នាំ </a:t>
            </a:r>
            <a:r>
              <a:rPr lang="km-KH" sz="3100" dirty="0">
                <a:latin typeface="Khmer MEF1" panose="02000506000000020004" pitchFamily="2" charset="0"/>
                <a:cs typeface="Khmer MEF1" panose="02000506000000020004" pitchFamily="2" charset="0"/>
              </a:rPr>
              <a:t>និងត្រូវផ្ញើជូនការិយាល័យ</a:t>
            </a:r>
            <a:r>
              <a:rPr lang="km-KH" sz="31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អប់រំ</a:t>
            </a:r>
            <a:r>
              <a:rPr lang="km-KH" sz="31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31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យុវ</a:t>
            </a:r>
            <a:r>
              <a:rPr lang="km-KH" sz="3100" dirty="0">
                <a:latin typeface="Khmer MEF1" panose="02000506000000020004" pitchFamily="2" charset="0"/>
                <a:cs typeface="Khmer MEF1" panose="02000506000000020004" pitchFamily="2" charset="0"/>
              </a:rPr>
              <a:t>ជន និងកីឡាក្រុង/ស្រុក/ខណ្ឌ  យ៉ាងយូរត្រឹម</a:t>
            </a:r>
            <a:r>
              <a:rPr lang="km-KH" sz="3100" dirty="0">
                <a:solidFill>
                  <a:srgbClr val="7030A0"/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ដំណាច់ខែឧសភា នៃឆ្នាំ </a:t>
            </a:r>
            <a:r>
              <a:rPr lang="km-KH" sz="31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រួច</a:t>
            </a:r>
          </a:p>
          <a:p>
            <a:pPr marL="393192" lvl="1" indent="0">
              <a:buNone/>
            </a:pPr>
            <a:r>
              <a:rPr lang="km-KH" sz="31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31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ការិយាល័យ</a:t>
            </a:r>
            <a:r>
              <a:rPr lang="km-KH" sz="3100" dirty="0">
                <a:latin typeface="Khmer MEF1" panose="02000506000000020004" pitchFamily="2" charset="0"/>
                <a:cs typeface="Khmer MEF1" panose="02000506000000020004" pitchFamily="2" charset="0"/>
              </a:rPr>
              <a:t>អប់រំ យុវជន និង</a:t>
            </a:r>
            <a:r>
              <a:rPr lang="km-KH" sz="31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កីឡាក្រុង</a:t>
            </a:r>
            <a:r>
              <a:rPr lang="km-KH" sz="3100" dirty="0">
                <a:latin typeface="Khmer MEF1" panose="02000506000000020004" pitchFamily="2" charset="0"/>
                <a:cs typeface="Khmer MEF1" panose="02000506000000020004" pitchFamily="2" charset="0"/>
              </a:rPr>
              <a:t>/ស្រុក/ខណ្ឌ ត្រូវប្រមូល និងបូកសរុបបញ្ជូនផែនការនេះ </a:t>
            </a:r>
            <a:endParaRPr lang="km-KH" sz="3100" dirty="0" smtClean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393192" lvl="1" indent="0">
              <a:buNone/>
            </a:pPr>
            <a:r>
              <a:rPr lang="km-KH" sz="31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31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ទៅ</a:t>
            </a:r>
            <a:r>
              <a:rPr lang="km-KH" sz="3100" dirty="0">
                <a:latin typeface="Khmer MEF1" panose="02000506000000020004" pitchFamily="2" charset="0"/>
                <a:cs typeface="Khmer MEF1" panose="02000506000000020004" pitchFamily="2" charset="0"/>
              </a:rPr>
              <a:t>មន្ទីរអប់រំ យុវជន និងកីឡារាជធានី ខេត្ត </a:t>
            </a:r>
            <a:r>
              <a:rPr lang="km-KH" sz="31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យ៉ាងយូរ</a:t>
            </a:r>
            <a:r>
              <a:rPr lang="km-KH" sz="3100" dirty="0">
                <a:latin typeface="Khmer MEF1" panose="02000506000000020004" pitchFamily="2" charset="0"/>
                <a:cs typeface="Khmer MEF1" panose="02000506000000020004" pitchFamily="2" charset="0"/>
              </a:rPr>
              <a:t>នៅ</a:t>
            </a:r>
            <a:r>
              <a:rPr lang="km-KH" sz="3100" dirty="0">
                <a:solidFill>
                  <a:srgbClr val="7030A0"/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សប្តាហ៍</a:t>
            </a:r>
            <a:r>
              <a:rPr lang="ar-SA" sz="3100" dirty="0">
                <a:solidFill>
                  <a:srgbClr val="7030A0"/>
                </a:solidFill>
                <a:latin typeface="Khmer MEF1" panose="02000506000000020004" pitchFamily="2" charset="0"/>
              </a:rPr>
              <a:t>​​</a:t>
            </a:r>
            <a:r>
              <a:rPr lang="km-KH" sz="3100" dirty="0">
                <a:solidFill>
                  <a:srgbClr val="7030A0"/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ទី២នៃខែបន្ទាប់ </a:t>
            </a:r>
            <a:endParaRPr lang="en-US" sz="3100" dirty="0" smtClean="0">
              <a:solidFill>
                <a:srgbClr val="7030A0"/>
              </a:solidFill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393192" lvl="1" indent="0">
              <a:buNone/>
            </a:pPr>
            <a:endParaRPr lang="en-US" sz="900" dirty="0">
              <a:latin typeface="Khmer MEF1" panose="02000506000000020004" pitchFamily="2" charset="0"/>
              <a:cs typeface="Khmer MEF1" panose="02000506000000020004" pitchFamily="2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444826"/>
          </a:xfrm>
        </p:spPr>
        <p:txBody>
          <a:bodyPr>
            <a:noAutofit/>
          </a:bodyPr>
          <a:lstStyle/>
          <a:p>
            <a:pPr algn="ctr"/>
            <a:r>
              <a:rPr lang="x-none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>VIII. </a:t>
            </a:r>
            <a:r>
              <a:rPr lang="km-KH" sz="1800" dirty="0">
                <a:latin typeface="Khmer MEF2" panose="02000506000000020004" pitchFamily="2" charset="0"/>
                <a:cs typeface="Khmer MEF2" panose="02000506000000020004" pitchFamily="2" charset="0"/>
              </a:rPr>
              <a:t>ការរៀបចំថវិកា</a:t>
            </a:r>
            <a:endParaRPr lang="en-US" sz="1800" b="1" dirty="0">
              <a:latin typeface="Khmer MEF2" panose="02000506000000020004" pitchFamily="2" charset="0"/>
              <a:cs typeface="Khmer MEF2" panose="02000506000000020004" pitchFamily="2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22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98689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268760"/>
            <a:ext cx="8640960" cy="5400600"/>
          </a:xfrm>
        </p:spPr>
        <p:txBody>
          <a:bodyPr/>
          <a:lstStyle/>
          <a:p>
            <a:pPr lvl="1"/>
            <a:r>
              <a:rPr lang="km-KH" sz="1700" dirty="0">
                <a:solidFill>
                  <a:srgbClr val="0070C0"/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ផែនការប្រតិបត្តិប្រចាំឆ្នាំ </a:t>
            </a:r>
            <a:r>
              <a:rPr lang="km-KH" sz="1700" dirty="0">
                <a:latin typeface="Khmer MEF1" panose="02000506000000020004" pitchFamily="2" charset="0"/>
                <a:cs typeface="Khmer MEF1" panose="02000506000000020004" pitchFamily="2" charset="0"/>
              </a:rPr>
              <a:t>ត្រូវចាប់ផ្តើមរៀបចំនៅ</a:t>
            </a:r>
            <a:r>
              <a:rPr lang="km-KH" sz="1700" dirty="0">
                <a:solidFill>
                  <a:srgbClr val="7030A0"/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សប្តាហ៍ទី១ </a:t>
            </a:r>
            <a:r>
              <a:rPr lang="km-KH" sz="1700" dirty="0">
                <a:latin typeface="Khmer MEF1" panose="02000506000000020004" pitchFamily="2" charset="0"/>
                <a:cs typeface="Khmer MEF1" panose="02000506000000020004" pitchFamily="2" charset="0"/>
              </a:rPr>
              <a:t>ក្នុង</a:t>
            </a:r>
            <a:r>
              <a:rPr lang="km-KH" sz="1700" dirty="0">
                <a:solidFill>
                  <a:srgbClr val="7030A0"/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ខែឧសភានៃឆ្នាំ </a:t>
            </a:r>
            <a:r>
              <a:rPr lang="km-KH" sz="1700" dirty="0">
                <a:latin typeface="Khmer MEF1" panose="02000506000000020004" pitchFamily="2" charset="0"/>
                <a:cs typeface="Khmer MEF1" panose="02000506000000020004" pitchFamily="2" charset="0"/>
              </a:rPr>
              <a:t>និងត្រូវផ្ញើជូនការិយាល័យអប់រំ </a:t>
            </a:r>
            <a:r>
              <a:rPr lang="km-KH" sz="17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យុ</a:t>
            </a:r>
            <a:r>
              <a:rPr lang="km-KH" sz="1700" dirty="0">
                <a:latin typeface="Khmer MEF1" panose="02000506000000020004" pitchFamily="2" charset="0"/>
                <a:cs typeface="Khmer MEF1" panose="02000506000000020004" pitchFamily="2" charset="0"/>
              </a:rPr>
              <a:t>វជន និងកីឡាក្រុង/ស្រុក/ខណ្ឌ  យ៉ាងយូរត្រឹម</a:t>
            </a:r>
            <a:r>
              <a:rPr lang="km-KH" sz="1700" dirty="0">
                <a:solidFill>
                  <a:srgbClr val="7030A0"/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ដំណាច់ខែឧសភានៃឆ្នាំ </a:t>
            </a:r>
            <a:r>
              <a:rPr lang="km-KH" sz="1700" dirty="0">
                <a:latin typeface="Khmer MEF1" panose="02000506000000020004" pitchFamily="2" charset="0"/>
                <a:cs typeface="Khmer MEF1" panose="02000506000000020004" pitchFamily="2" charset="0"/>
              </a:rPr>
              <a:t>រួច​ការិយាល័យអប់រំ យុវជន និង</a:t>
            </a:r>
            <a:r>
              <a:rPr lang="km-KH" sz="17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កីឡាក្រុង</a:t>
            </a:r>
            <a:r>
              <a:rPr lang="km-KH" sz="1700" dirty="0">
                <a:latin typeface="Khmer MEF1" panose="02000506000000020004" pitchFamily="2" charset="0"/>
                <a:cs typeface="Khmer MEF1" panose="02000506000000020004" pitchFamily="2" charset="0"/>
              </a:rPr>
              <a:t>/ស្រុក/ខណ្ឌ ត្រូវប្រមូល និងបូកសរុបបញ្ជូនផែន​ការ​នេះ ទៅមន្ទីរអប់រំ យុវជន និងកីឡារាជធានី ខេត្ត </a:t>
            </a:r>
            <a:r>
              <a:rPr lang="km-KH" sz="17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យ៉ាងយូរ</a:t>
            </a:r>
            <a:r>
              <a:rPr lang="km-KH" sz="1700" dirty="0">
                <a:latin typeface="Khmer MEF1" panose="02000506000000020004" pitchFamily="2" charset="0"/>
                <a:cs typeface="Khmer MEF1" panose="02000506000000020004" pitchFamily="2" charset="0"/>
              </a:rPr>
              <a:t>ត្រឹមនៅ</a:t>
            </a:r>
            <a:r>
              <a:rPr lang="km-KH" sz="1700" dirty="0">
                <a:solidFill>
                  <a:srgbClr val="7030A0"/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សប្តាហ៍ទី២ នៃខែបន្ទា</a:t>
            </a:r>
            <a:r>
              <a:rPr lang="km-KH" sz="1700" dirty="0" smtClean="0">
                <a:solidFill>
                  <a:srgbClr val="7030A0"/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ប់។</a:t>
            </a:r>
          </a:p>
          <a:p>
            <a:pPr marL="393192" lvl="1" indent="0">
              <a:buNone/>
            </a:pPr>
            <a:endParaRPr lang="en-US" sz="500" dirty="0">
              <a:solidFill>
                <a:srgbClr val="7030A0"/>
              </a:solidFill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>២. ក្របខ័ណ្ឌនៃការរៀបចំផែនការ</a:t>
            </a:r>
            <a:endParaRPr lang="en-US" sz="1800" b="1" dirty="0">
              <a:latin typeface="Khmer MEF2" panose="02000506000000020004" pitchFamily="2" charset="0"/>
              <a:cs typeface="Khmer MEF2" panose="02000506000000020004" pitchFamily="2" charset="0"/>
            </a:endParaRP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444826"/>
          </a:xfrm>
        </p:spPr>
        <p:txBody>
          <a:bodyPr>
            <a:noAutofit/>
          </a:bodyPr>
          <a:lstStyle/>
          <a:p>
            <a:pPr algn="ctr"/>
            <a:r>
              <a:rPr lang="x-none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>VIII. </a:t>
            </a:r>
            <a:r>
              <a:rPr lang="km-KH" sz="1800" dirty="0">
                <a:latin typeface="Khmer MEF2" panose="02000506000000020004" pitchFamily="2" charset="0"/>
                <a:cs typeface="Khmer MEF2" panose="02000506000000020004" pitchFamily="2" charset="0"/>
              </a:rPr>
              <a:t>ការរៀបចំ</a:t>
            </a:r>
            <a:r>
              <a:rPr lang="km-KH" sz="1800" dirty="0" smtClean="0">
                <a:latin typeface="Khmer MEF2" panose="02000506000000020004" pitchFamily="2" charset="0"/>
                <a:cs typeface="Khmer MEF2" panose="02000506000000020004" pitchFamily="2" charset="0"/>
              </a:rPr>
              <a:t>ថវិកា (ត)</a:t>
            </a:r>
            <a:endParaRPr lang="en-US" sz="1800" b="1" dirty="0">
              <a:latin typeface="Khmer MEF2" panose="02000506000000020004" pitchFamily="2" charset="0"/>
              <a:cs typeface="Khmer MEF2" panose="02000506000000020004" pitchFamily="2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251520" y="3212976"/>
            <a:ext cx="8640960" cy="3168352"/>
            <a:chOff x="0" y="0"/>
            <a:chExt cx="5014912" cy="2586038"/>
          </a:xfrm>
        </p:grpSpPr>
        <p:grpSp>
          <p:nvGrpSpPr>
            <p:cNvPr id="6" name="Group 5"/>
            <p:cNvGrpSpPr>
              <a:grpSpLocks/>
            </p:cNvGrpSpPr>
            <p:nvPr/>
          </p:nvGrpSpPr>
          <p:grpSpPr>
            <a:xfrm>
              <a:off x="71437" y="114797"/>
              <a:ext cx="4841875" cy="2334397"/>
              <a:chOff x="-187419" y="-51719"/>
              <a:chExt cx="6550119" cy="4299869"/>
            </a:xfrm>
          </p:grpSpPr>
          <p:sp>
            <p:nvSpPr>
              <p:cNvPr id="8" name="Flowchart: Predefined Process 7"/>
              <p:cNvSpPr/>
              <p:nvPr/>
            </p:nvSpPr>
            <p:spPr>
              <a:xfrm>
                <a:off x="-187419" y="1257300"/>
                <a:ext cx="2886349" cy="1123952"/>
              </a:xfrm>
              <a:prstGeom prst="flowChartPredefinedProcess">
                <a:avLst/>
              </a:prstGeom>
              <a:ln/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spcBef>
                    <a:spcPts val="0"/>
                  </a:spcBef>
                  <a:spcAft>
                    <a:spcPts val="0"/>
                  </a:spcAft>
                </a:pPr>
                <a:r>
                  <a:rPr lang="km-KH" sz="12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Khmer MEF1" panose="02000506000000020004" pitchFamily="2" charset="0"/>
                  </a:rPr>
                  <a:t>ផែនការរបស់សាលារៀន</a:t>
                </a:r>
                <a:endParaRPr lang="en-US" sz="12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endParaRPr>
              </a:p>
            </p:txBody>
          </p:sp>
          <p:sp>
            <p:nvSpPr>
              <p:cNvPr id="9" name="Flowchart: Internal Storage 8"/>
              <p:cNvSpPr/>
              <p:nvPr/>
            </p:nvSpPr>
            <p:spPr>
              <a:xfrm>
                <a:off x="2109720" y="-51719"/>
                <a:ext cx="2885532" cy="971549"/>
              </a:xfrm>
              <a:prstGeom prst="flowChartInternalStorage">
                <a:avLst/>
              </a:prstGeom>
              <a:ln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spcBef>
                    <a:spcPts val="0"/>
                  </a:spcBef>
                  <a:spcAft>
                    <a:spcPts val="0"/>
                  </a:spcAft>
                </a:pPr>
                <a:r>
                  <a:rPr lang="km-KH" sz="12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Khmer MEF1" panose="02000506000000020004" pitchFamily="2" charset="0"/>
                  </a:rPr>
                  <a:t>គោលនយោបាយនិងកម្មវិធី</a:t>
                </a:r>
                <a:endParaRPr lang="en-US" sz="12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endParaRPr>
              </a:p>
            </p:txBody>
          </p:sp>
          <p:sp>
            <p:nvSpPr>
              <p:cNvPr id="10" name="Isosceles Triangle 9"/>
              <p:cNvSpPr/>
              <p:nvPr/>
            </p:nvSpPr>
            <p:spPr>
              <a:xfrm>
                <a:off x="4638675" y="476250"/>
                <a:ext cx="1724025" cy="1762125"/>
              </a:xfrm>
              <a:prstGeom prst="triangle">
                <a:avLst/>
              </a:prstGeom>
              <a:ln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spcBef>
                    <a:spcPts val="0"/>
                  </a:spcBef>
                  <a:spcAft>
                    <a:spcPts val="0"/>
                  </a:spcAft>
                </a:pPr>
                <a:r>
                  <a:rPr lang="km-KH" sz="12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Khmer MEF1" panose="02000506000000020004" pitchFamily="2" charset="0"/>
                  </a:rPr>
                  <a:t>ថវិកា</a:t>
                </a:r>
                <a:endParaRPr lang="en-US" sz="12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endParaRPr>
              </a:p>
            </p:txBody>
          </p:sp>
          <p:sp>
            <p:nvSpPr>
              <p:cNvPr id="11" name="Flowchart: Multidocument 10"/>
              <p:cNvSpPr/>
              <p:nvPr/>
            </p:nvSpPr>
            <p:spPr>
              <a:xfrm>
                <a:off x="4543425" y="2895600"/>
                <a:ext cx="1724025" cy="1352550"/>
              </a:xfrm>
              <a:prstGeom prst="flowChartMultidocument">
                <a:avLst/>
              </a:prstGeom>
              <a:solidFill>
                <a:srgbClr val="9BBB59">
                  <a:lumMod val="60000"/>
                  <a:lumOff val="40000"/>
                </a:srgbClr>
              </a:solidFill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spcBef>
                    <a:spcPts val="0"/>
                  </a:spcBef>
                  <a:spcAft>
                    <a:spcPts val="0"/>
                  </a:spcAft>
                </a:pPr>
                <a:r>
                  <a:rPr lang="km-KH" sz="12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Khmer MEF1" panose="02000506000000020004" pitchFamily="2" charset="0"/>
                  </a:rPr>
                  <a:t>ច្បាប់និងនីតិវិធី</a:t>
                </a:r>
                <a:endParaRPr lang="en-US" sz="12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endParaRPr>
              </a:p>
            </p:txBody>
          </p:sp>
          <p:sp>
            <p:nvSpPr>
              <p:cNvPr id="12" name="Flowchart: Data 11"/>
              <p:cNvSpPr/>
              <p:nvPr/>
            </p:nvSpPr>
            <p:spPr>
              <a:xfrm>
                <a:off x="1839182" y="2971938"/>
                <a:ext cx="2638424" cy="1133476"/>
              </a:xfrm>
              <a:prstGeom prst="flowChartInputOutput">
                <a:avLst/>
              </a:prstGeom>
              <a:solidFill>
                <a:srgbClr val="92D050"/>
              </a:solidFill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spcBef>
                    <a:spcPts val="0"/>
                  </a:spcBef>
                  <a:spcAft>
                    <a:spcPts val="0"/>
                  </a:spcAft>
                </a:pPr>
                <a:r>
                  <a:rPr lang="km-KH" sz="12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Khmer MEF1" panose="02000506000000020004" pitchFamily="2" charset="0"/>
                  </a:rPr>
                  <a:t>សមិទ្ធផល</a:t>
                </a:r>
                <a:endParaRPr lang="en-US" sz="12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endParaRPr>
              </a:p>
            </p:txBody>
          </p:sp>
          <p:sp>
            <p:nvSpPr>
              <p:cNvPr id="13" name="Quad Arrow 12"/>
              <p:cNvSpPr/>
              <p:nvPr/>
            </p:nvSpPr>
            <p:spPr>
              <a:xfrm>
                <a:off x="2886075" y="1028700"/>
                <a:ext cx="1333500" cy="1866900"/>
              </a:xfrm>
              <a:prstGeom prst="quadArrow">
                <a:avLst/>
              </a:prstGeom>
              <a:solidFill>
                <a:srgbClr val="1F497D">
                  <a:lumMod val="40000"/>
                  <a:lumOff val="60000"/>
                </a:srgbClr>
              </a:solidFill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4" name="Down Arrow 13"/>
              <p:cNvSpPr/>
              <p:nvPr/>
            </p:nvSpPr>
            <p:spPr>
              <a:xfrm>
                <a:off x="5410200" y="2266950"/>
                <a:ext cx="219075" cy="590550"/>
              </a:xfrm>
              <a:prstGeom prst="downArrow">
                <a:avLst/>
              </a:prstGeom>
              <a:solidFill>
                <a:srgbClr val="4F81BD"/>
              </a:solidFill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sp>
          <p:nvSpPr>
            <p:cNvPr id="7" name="Rectangle 6"/>
            <p:cNvSpPr/>
            <p:nvPr/>
          </p:nvSpPr>
          <p:spPr>
            <a:xfrm>
              <a:off x="0" y="0"/>
              <a:ext cx="5014912" cy="258603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23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72157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052736"/>
            <a:ext cx="8712968" cy="5472608"/>
          </a:xfrm>
        </p:spPr>
        <p:txBody>
          <a:bodyPr/>
          <a:lstStyle/>
          <a:p>
            <a:pPr marL="0" indent="0">
              <a:buNone/>
            </a:pPr>
            <a:endParaRPr lang="km-KH" sz="1800" dirty="0" smtClean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b="1" dirty="0" smtClean="0">
                <a:latin typeface="Khmer MEF2" panose="02000506000000020004" pitchFamily="2" charset="0"/>
                <a:cs typeface="Khmer MEF2" panose="02000506000000020004" pitchFamily="2" charset="0"/>
              </a:rPr>
              <a:t>៤. </a:t>
            </a:r>
            <a:r>
              <a:rPr lang="km-KH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>ការកៀរគរថវិកាសម្រាប់អភិវឌ្ឍន៍សាលា</a:t>
            </a:r>
            <a:r>
              <a:rPr lang="km-KH" sz="1800" b="1" dirty="0" smtClean="0">
                <a:latin typeface="Khmer MEF2" panose="02000506000000020004" pitchFamily="2" charset="0"/>
                <a:cs typeface="Khmer MEF2" panose="02000506000000020004" pitchFamily="2" charset="0"/>
              </a:rPr>
              <a:t>រៀន</a:t>
            </a:r>
          </a:p>
          <a:p>
            <a:pPr marL="0" indent="0">
              <a:buNone/>
            </a:pPr>
            <a:endParaRPr lang="en-US" sz="500" b="1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393192" lvl="1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	ដើម្បី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ជាជំនួយបន្ថែមដល់ដំណើរការអភិវឌ្ឍន៍សាលារៀន គណៈកម្មការគ្រប់គ្រងមូលនិ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ធិ</a:t>
            </a:r>
          </a:p>
          <a:p>
            <a:pPr marL="393192" lvl="1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ដំណើរ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ការសាលារៀនសាធារណៈ ត្រូវចេះកៀរគរថវិកាសម្រាប់បំពេញបន្ថែមតាមរយៈ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សកម្មភាព</a:t>
            </a:r>
          </a:p>
          <a:p>
            <a:pPr marL="393192" lvl="1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ដូច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ខាងក្រោម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៖</a:t>
            </a:r>
          </a:p>
          <a:p>
            <a:pPr marL="393192" lvl="1" indent="0">
              <a:buNone/>
            </a:pPr>
            <a:endParaRPr lang="en-US" sz="5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lvl="1"/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ការរៃអង្គាសពីអតីតសិស្ស សប្បុរសជន សហគមន៍ អាជ្ញាធរ អង្គការ វិស័យឯកជន 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lvl="1"/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ធ្វើបុណ្យផ្កាសាមគ្គី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lvl="1"/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ការលក់ផលិតផលផ្សេងៗ និងការលក់ផលិតផលស្នាដៃសិស្ស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lvl="1"/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ការប្រគុំតន្ត្រី និងសម្តែងសិល្បៈសប្បុរសធម៌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lvl="1"/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ភាស៊ីផ្ញើកង់ ម៉ូតូ អាហារដ្ឋាន តូបលក់ និងការជួលផ្សេងៗ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endParaRPr lang="km-KH" sz="900" b="1" dirty="0" smtClean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b="1" dirty="0" smtClean="0">
                <a:solidFill>
                  <a:srgbClr val="002060"/>
                </a:solidFill>
                <a:latin typeface="Khmer MEF2" panose="02000506000000020004" pitchFamily="2" charset="0"/>
                <a:cs typeface="Khmer MEF2" panose="02000506000000020004" pitchFamily="2" charset="0"/>
              </a:rPr>
              <a:t>សម្គាល់</a:t>
            </a:r>
            <a:r>
              <a:rPr lang="km-KH" sz="1800" b="1" dirty="0">
                <a:latin typeface="Khmer MEF1" panose="02000506000000020004" pitchFamily="2" charset="0"/>
                <a:cs typeface="Khmer MEF1" panose="02000506000000020004" pitchFamily="2" charset="0"/>
              </a:rPr>
              <a:t>៖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b="1" dirty="0">
                <a:solidFill>
                  <a:schemeClr val="accent5">
                    <a:lumMod val="75000"/>
                  </a:schemeClr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ចំណូលដែលទទួលបានក្នុងសកម្មភាពខាងលើនេះ ត្រូវដាក់ក្នុងគណនីធនាគារ​របស់​</a:t>
            </a:r>
            <a:r>
              <a:rPr lang="km-KH" sz="1800" b="1" dirty="0" smtClean="0">
                <a:solidFill>
                  <a:schemeClr val="accent5">
                    <a:lumMod val="75000"/>
                  </a:schemeClr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សាលា</a:t>
            </a:r>
          </a:p>
          <a:p>
            <a:pPr marL="0" indent="0">
              <a:buNone/>
            </a:pPr>
            <a:r>
              <a:rPr lang="km-KH" sz="1800" b="1" dirty="0" smtClean="0">
                <a:solidFill>
                  <a:schemeClr val="accent5">
                    <a:lumMod val="75000"/>
                  </a:schemeClr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រៀន </a:t>
            </a:r>
            <a:r>
              <a:rPr lang="km-KH" sz="1800" b="1" dirty="0">
                <a:solidFill>
                  <a:schemeClr val="accent5">
                    <a:lumMod val="75000"/>
                  </a:schemeClr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ហើយកត់ត្រាចូលក្នុងបញ្ជីតាមដានសាច់ប្រាក់ក្នុងធនាគារ និងបញ្ជីបេឡាមូលនិធិដំណើរការ​</a:t>
            </a:r>
            <a:r>
              <a:rPr lang="km-KH" sz="1800" b="1" dirty="0" smtClean="0">
                <a:solidFill>
                  <a:schemeClr val="accent5">
                    <a:lumMod val="75000"/>
                  </a:schemeClr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​</a:t>
            </a:r>
          </a:p>
          <a:p>
            <a:pPr marL="0" indent="0">
              <a:buNone/>
            </a:pPr>
            <a:r>
              <a:rPr lang="km-KH" sz="1800" b="1" dirty="0" smtClean="0">
                <a:solidFill>
                  <a:schemeClr val="accent5">
                    <a:lumMod val="75000"/>
                  </a:schemeClr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សាលា</a:t>
            </a:r>
            <a:r>
              <a:rPr lang="km-KH" sz="1800" b="1" dirty="0">
                <a:solidFill>
                  <a:schemeClr val="accent5">
                    <a:lumMod val="75000"/>
                  </a:schemeClr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រៀនសាធារណៈ​នៅពេលដកសាច់ប្រាក់ពីធនាគារ ។ </a:t>
            </a:r>
            <a:endParaRPr lang="en-US" sz="1800" b="1" dirty="0">
              <a:solidFill>
                <a:schemeClr val="accent5">
                  <a:lumMod val="75000"/>
                </a:schemeClr>
              </a:solidFill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444826"/>
          </a:xfrm>
        </p:spPr>
        <p:txBody>
          <a:bodyPr>
            <a:noAutofit/>
          </a:bodyPr>
          <a:lstStyle/>
          <a:p>
            <a:pPr algn="ctr"/>
            <a:r>
              <a:rPr lang="x-none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>VIII. </a:t>
            </a:r>
            <a:r>
              <a:rPr lang="km-KH" sz="1800" dirty="0">
                <a:latin typeface="Khmer MEF2" panose="02000506000000020004" pitchFamily="2" charset="0"/>
                <a:cs typeface="Khmer MEF2" panose="02000506000000020004" pitchFamily="2" charset="0"/>
              </a:rPr>
              <a:t>ការរៀបចំ</a:t>
            </a:r>
            <a:r>
              <a:rPr lang="km-KH" sz="1800" dirty="0" smtClean="0">
                <a:latin typeface="Khmer MEF2" panose="02000506000000020004" pitchFamily="2" charset="0"/>
                <a:cs typeface="Khmer MEF2" panose="02000506000000020004" pitchFamily="2" charset="0"/>
              </a:rPr>
              <a:t>ថវិកា (ត)</a:t>
            </a:r>
            <a:endParaRPr lang="en-US" sz="1800" b="1" dirty="0">
              <a:latin typeface="Khmer MEF2" panose="02000506000000020004" pitchFamily="2" charset="0"/>
              <a:cs typeface="Khmer MEF2" panose="02000506000000020004" pitchFamily="2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24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2159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648072"/>
          </a:xfrm>
        </p:spPr>
        <p:txBody>
          <a:bodyPr>
            <a:normAutofit/>
          </a:bodyPr>
          <a:lstStyle/>
          <a:p>
            <a:pPr algn="ctr"/>
            <a:r>
              <a:rPr lang="x-none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>IX. </a:t>
            </a:r>
            <a:r>
              <a:rPr lang="km-KH" sz="1800" dirty="0">
                <a:latin typeface="Khmer MEF2" panose="02000506000000020004" pitchFamily="2" charset="0"/>
                <a:cs typeface="Khmer MEF2" panose="02000506000000020004" pitchFamily="2" charset="0"/>
              </a:rPr>
              <a:t>ការអនុវត្តថវិកា</a:t>
            </a:r>
            <a:r>
              <a:rPr lang="en-US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/>
            </a:r>
            <a:br>
              <a:rPr lang="en-US" sz="1800" b="1" dirty="0">
                <a:latin typeface="Khmer MEF2" panose="02000506000000020004" pitchFamily="2" charset="0"/>
                <a:cs typeface="Khmer MEF2" panose="02000506000000020004" pitchFamily="2" charset="0"/>
              </a:rPr>
            </a:br>
            <a:endParaRPr lang="en-US" sz="1800" dirty="0">
              <a:latin typeface="Khmer MEF2" panose="02000506000000020004" pitchFamily="2" charset="0"/>
              <a:cs typeface="Khmer MEF2" panose="02000506000000020004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96752"/>
            <a:ext cx="8712968" cy="5400600"/>
          </a:xfrm>
        </p:spPr>
        <p:txBody>
          <a:bodyPr/>
          <a:lstStyle/>
          <a:p>
            <a:pPr marL="0" indent="0">
              <a:buNone/>
            </a:pPr>
            <a:r>
              <a:rPr lang="km-KH" sz="1800" b="1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b="1" dirty="0" smtClean="0">
                <a:latin typeface="Khmer MEF2" panose="02000506000000020004" pitchFamily="2" charset="0"/>
                <a:cs typeface="Khmer MEF2" panose="02000506000000020004" pitchFamily="2" charset="0"/>
              </a:rPr>
              <a:t>១.</a:t>
            </a:r>
            <a:r>
              <a:rPr lang="km-KH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>​ រំហូរថវិការដ្ឋ</a:t>
            </a:r>
            <a:endParaRPr lang="en-US" sz="1800" b="1" dirty="0">
              <a:latin typeface="Khmer MEF2" panose="02000506000000020004" pitchFamily="2" charset="0"/>
              <a:cs typeface="Khmer MEF2" panose="02000506000000020004" pitchFamily="2" charset="0"/>
            </a:endParaRP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603" y="1844824"/>
            <a:ext cx="8574599" cy="396044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25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3474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052736"/>
            <a:ext cx="8640960" cy="56166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km-KH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>២. ជំហាននៃការផ្ទេរ</a:t>
            </a:r>
            <a:r>
              <a:rPr lang="km-KH" sz="1800" b="1" dirty="0">
                <a:latin typeface="Khmer MEF2" panose="02000506000000020004" pitchFamily="2" charset="0"/>
                <a:cs typeface="Khmer MEF2" panose="02000506000000020004" pitchFamily="2" charset="0"/>
                <a:hlinkClick r:id="rId2" action="ppaction://hlinkpres?slideindex=1&amp;slidetitle="/>
              </a:rPr>
              <a:t>ថវិកា</a:t>
            </a:r>
            <a:endParaRPr lang="en-US" sz="1800" b="1" dirty="0">
              <a:latin typeface="Khmer MEF2" panose="02000506000000020004" pitchFamily="2" charset="0"/>
              <a:cs typeface="Khmer MEF2" panose="02000506000000020004" pitchFamily="2" charset="0"/>
            </a:endParaRPr>
          </a:p>
          <a:p>
            <a:pPr marL="0" indent="0">
              <a:buNone/>
            </a:pPr>
            <a:r>
              <a:rPr lang="km-KH" sz="1800" b="1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២.១ </a:t>
            </a:r>
            <a:r>
              <a:rPr lang="km-KH" sz="1800" b="1" dirty="0">
                <a:latin typeface="Khmer MEF1" panose="02000506000000020004" pitchFamily="2" charset="0"/>
                <a:cs typeface="Khmer MEF1" panose="02000506000000020004" pitchFamily="2" charset="0"/>
              </a:rPr>
              <a:t>ថវិការដ្ឋ</a:t>
            </a:r>
            <a:endParaRPr lang="en-US" sz="1800" b="1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393192" lvl="1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ថវិកា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រដ្ឋត្រូវផ្ទេរថវិកាជូនសាលារៀននីមួយៗ </a:t>
            </a:r>
            <a:r>
              <a:rPr lang="km-KH" sz="1800" b="1" dirty="0">
                <a:latin typeface="Khmer MEF1" panose="02000506000000020004" pitchFamily="2" charset="0"/>
                <a:cs typeface="Khmer MEF1" panose="02000506000000020004" pitchFamily="2" charset="0"/>
              </a:rPr>
              <a:t>ចំនួន ២ (ពីរ) លើកក្នុង១ឆ្នាំ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 គឺលើកទី១ នៅ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ដើម</a:t>
            </a:r>
          </a:p>
          <a:p>
            <a:pPr marL="393192" lvl="1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ខែ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មករា និងលើកទី២ នៅដើមខែមិថុនានៃឆ្នាំ ដោយត្រូវអនុវត្តតាមគោលការណ៍ ដូចមាន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ចែង</a:t>
            </a:r>
          </a:p>
          <a:p>
            <a:pPr marL="393192" lvl="1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ក្នុង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ប្រកាសអន្តរក្រសួងរវាងក្រសួងសេដ្ឋកិច្ចនិងហិរញ្ញវត្ថុ និងក្រសួងអប់រំ យុវជន និងកីឡា។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b="1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២.២ </a:t>
            </a:r>
            <a:r>
              <a:rPr lang="km-KH" sz="1800" b="1" dirty="0">
                <a:latin typeface="Khmer MEF1" panose="02000506000000020004" pitchFamily="2" charset="0"/>
                <a:cs typeface="Khmer MEF1" panose="02000506000000020004" pitchFamily="2" charset="0"/>
              </a:rPr>
              <a:t>ថវិកាដៃគូ</a:t>
            </a:r>
            <a:endParaRPr lang="en-US" sz="1800" b="1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393192" lvl="1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ត្រូវផ្ទេរជូនសាលារៀនសាធារណៈនីមួយៗ </a:t>
            </a:r>
            <a:r>
              <a:rPr lang="km-KH" sz="1800" b="1" dirty="0">
                <a:latin typeface="Khmer MEF1" panose="02000506000000020004" pitchFamily="2" charset="0"/>
                <a:cs typeface="Khmer MEF1" panose="02000506000000020004" pitchFamily="2" charset="0"/>
              </a:rPr>
              <a:t>ចំនួន ២ (ពីរ) លើកក្នុង១ឆ្នាំ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 គឺលើកទី១ នៅដើម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ខែ</a:t>
            </a:r>
          </a:p>
          <a:p>
            <a:pPr marL="393192" lvl="1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មក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រា និងលើកទី២ នៅដើមខែមិថុនានៃឆ្នាំ។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b="1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២</a:t>
            </a:r>
            <a:r>
              <a:rPr lang="ar-SA" sz="1800" b="1" dirty="0">
                <a:latin typeface="Khmer MEF1" panose="02000506000000020004" pitchFamily="2" charset="0"/>
              </a:rPr>
              <a:t>.</a:t>
            </a:r>
            <a:r>
              <a:rPr lang="km-KH" sz="1800" b="1" dirty="0">
                <a:latin typeface="Khmer MEF1" panose="02000506000000020004" pitchFamily="2" charset="0"/>
                <a:cs typeface="Khmer MEF1" panose="02000506000000020004" pitchFamily="2" charset="0"/>
              </a:rPr>
              <a:t>៣ ថវិកាសហគមន៍ និងផ្សេងៗ </a:t>
            </a:r>
            <a:endParaRPr lang="en-US" sz="1800" b="1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393192" lvl="1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ក្រោយពីទទួល​បានសាច់ប្រាក់ សាលារៀនត្រូវបង់​ចូលគណនីធនាគារមូលនិធិដំណើរការសាលា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​</a:t>
            </a:r>
          </a:p>
          <a:p>
            <a:pPr marL="393192" lvl="1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រៀន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សាធារណៈ មិនឱ្យ​លើស៥ថ្ងៃនៃថ្ងៃធ្វើកា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រ។</a:t>
            </a:r>
          </a:p>
          <a:p>
            <a:pPr marL="393192" lvl="1" indent="0">
              <a:buNone/>
            </a:pPr>
            <a:endParaRPr lang="en-US" sz="5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 smtClean="0"/>
              <a:t> </a:t>
            </a:r>
            <a:r>
              <a:rPr lang="km-KH" sz="1800" b="1" dirty="0" smtClean="0">
                <a:latin typeface="Khmer MEF2" panose="02000506000000020004" pitchFamily="2" charset="0"/>
                <a:cs typeface="Khmer MEF2" panose="02000506000000020004" pitchFamily="2" charset="0"/>
              </a:rPr>
              <a:t>៣. </a:t>
            </a:r>
            <a:r>
              <a:rPr lang="km-KH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>នីតិវិធីនៃការផ្ដល់សាច់ប្រាក់ </a:t>
            </a:r>
            <a:endParaRPr lang="en-US" sz="1800" b="1" dirty="0">
              <a:latin typeface="Khmer MEF2" panose="02000506000000020004" pitchFamily="2" charset="0"/>
              <a:cs typeface="Khmer MEF2" panose="02000506000000020004" pitchFamily="2" charset="0"/>
            </a:endParaRPr>
          </a:p>
          <a:p>
            <a:pPr marL="0" indent="0">
              <a:buNone/>
            </a:pPr>
            <a:r>
              <a:rPr lang="km-KH" sz="1800" b="1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៣.១ </a:t>
            </a:r>
            <a:r>
              <a:rPr lang="km-KH" sz="1800" b="1" dirty="0">
                <a:latin typeface="Khmer MEF1" panose="02000506000000020004" pitchFamily="2" charset="0"/>
                <a:cs typeface="Khmer MEF1" panose="02000506000000020004" pitchFamily="2" charset="0"/>
              </a:rPr>
              <a:t>ថវិការដ្ឋ </a:t>
            </a:r>
            <a:endParaRPr lang="en-US" sz="1800" b="1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	ថវិកា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សម្រាប់ការអនុវត្ដមូលនិធិដំណើរការសាលារៀនសាធារណៈ ត្រូវផ្តល់ជូន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ដោយ</a:t>
            </a: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អនុលោម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តាមប្រកាសអន្តរក្រសួងរវាងក្រសួងសេដ្ឋកិច្ច និងហិរញ្ញវត្ថុ និងក្រសួងអប់រំ យុវជន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និង</a:t>
            </a: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កីឡា 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ស្តីពីគោលការណ៍​ចំណាយ​សម្រាប់អនុវត្តថវិកាកម្មវិធីនៅក្រសួងអប់រំ យុវជន និងកីឡា។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576064"/>
          </a:xfrm>
        </p:spPr>
        <p:txBody>
          <a:bodyPr>
            <a:noAutofit/>
          </a:bodyPr>
          <a:lstStyle/>
          <a:p>
            <a:pPr algn="ctr"/>
            <a:r>
              <a:rPr lang="x-none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>IX. </a:t>
            </a:r>
            <a:r>
              <a:rPr lang="km-KH" sz="1800" dirty="0">
                <a:latin typeface="Khmer MEF2" panose="02000506000000020004" pitchFamily="2" charset="0"/>
                <a:cs typeface="Khmer MEF2" panose="02000506000000020004" pitchFamily="2" charset="0"/>
              </a:rPr>
              <a:t>ការអនុវត្ត</a:t>
            </a:r>
            <a:r>
              <a:rPr lang="km-KH" sz="1800" dirty="0" smtClean="0">
                <a:latin typeface="Khmer MEF2" panose="02000506000000020004" pitchFamily="2" charset="0"/>
                <a:cs typeface="Khmer MEF2" panose="02000506000000020004" pitchFamily="2" charset="0"/>
              </a:rPr>
              <a:t>ថវិកា (ត)</a:t>
            </a:r>
            <a:r>
              <a:rPr lang="en-US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/>
            </a:r>
            <a:br>
              <a:rPr lang="en-US" sz="1800" b="1" dirty="0">
                <a:latin typeface="Khmer MEF2" panose="02000506000000020004" pitchFamily="2" charset="0"/>
                <a:cs typeface="Khmer MEF2" panose="02000506000000020004" pitchFamily="2" charset="0"/>
              </a:rPr>
            </a:br>
            <a:endParaRPr lang="en-US" sz="1800" dirty="0">
              <a:latin typeface="Khmer MEF2" panose="02000506000000020004" pitchFamily="2" charset="0"/>
              <a:cs typeface="Khmer MEF2" panose="02000506000000020004" pitchFamily="2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26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59547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544616"/>
          </a:xfrm>
        </p:spPr>
        <p:txBody>
          <a:bodyPr/>
          <a:lstStyle/>
          <a:p>
            <a:pPr marL="0" indent="0">
              <a:buNone/>
            </a:pPr>
            <a:r>
              <a:rPr lang="km-KH" sz="1700" b="1" dirty="0">
                <a:latin typeface="Khmer MEF1" panose="02000506000000020004" pitchFamily="2" charset="0"/>
                <a:cs typeface="Khmer MEF1" panose="02000506000000020004" pitchFamily="2" charset="0"/>
              </a:rPr>
              <a:t>៣.២ ថវិកាដៃគូ</a:t>
            </a:r>
            <a:endParaRPr lang="en-US" sz="1700" b="1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700" dirty="0">
                <a:latin typeface="Khmer MEF1" panose="02000506000000020004" pitchFamily="2" charset="0"/>
                <a:cs typeface="Khmer MEF1" panose="02000506000000020004" pitchFamily="2" charset="0"/>
              </a:rPr>
              <a:t>	ថវិការបស់ដៃគូអភិវឌ្ឍន៍សម្រាប់ការអនុវត្ដមូលនិធិដំណើរការសាលារៀនសាធារណៈ ត្រូវ</a:t>
            </a:r>
          </a:p>
          <a:p>
            <a:pPr marL="0" indent="0">
              <a:buNone/>
            </a:pPr>
            <a:r>
              <a:rPr lang="km-KH" sz="1700" dirty="0">
                <a:latin typeface="Khmer MEF1" panose="02000506000000020004" pitchFamily="2" charset="0"/>
                <a:cs typeface="Khmer MEF1" panose="02000506000000020004" pitchFamily="2" charset="0"/>
              </a:rPr>
              <a:t>ផ្ដល់ដោយ​យន្តការគម្រោង ឬដៃគូអភិវឌ្ឍន៍ តាមរយៈការផ្ទេរសាច់ប្រាក់ចូលគណនីធនាគាររបស់</a:t>
            </a:r>
          </a:p>
          <a:p>
            <a:pPr marL="0" indent="0">
              <a:buNone/>
            </a:pPr>
            <a:r>
              <a:rPr lang="km-KH" sz="1700" dirty="0">
                <a:latin typeface="Khmer MEF1" panose="02000506000000020004" pitchFamily="2" charset="0"/>
                <a:cs typeface="Khmer MEF1" panose="02000506000000020004" pitchFamily="2" charset="0"/>
              </a:rPr>
              <a:t>សាលារៀនសាធារណៈនីមួយៗ ដោយផ្អែកតាមសំណើសុំថវិកាដែលបានអនុម័ត។</a:t>
            </a:r>
            <a:endParaRPr lang="en-US" sz="17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7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700" b="1" dirty="0">
                <a:latin typeface="Khmer MEF2" panose="02000506000000020004" pitchFamily="2" charset="0"/>
                <a:cs typeface="Khmer MEF2" panose="02000506000000020004" pitchFamily="2" charset="0"/>
              </a:rPr>
              <a:t>៤. រំហូរថវិកា និងការដកសាច់ប្រាក់ចំណាយ </a:t>
            </a:r>
            <a:endParaRPr lang="en-US" sz="1700" b="1" dirty="0">
              <a:latin typeface="Khmer MEF2" panose="02000506000000020004" pitchFamily="2" charset="0"/>
              <a:cs typeface="Khmer MEF2" panose="02000506000000020004" pitchFamily="2" charset="0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504056"/>
          </a:xfrm>
        </p:spPr>
        <p:txBody>
          <a:bodyPr>
            <a:noAutofit/>
          </a:bodyPr>
          <a:lstStyle/>
          <a:p>
            <a:pPr algn="ctr"/>
            <a:r>
              <a:rPr lang="x-none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>IX. </a:t>
            </a:r>
            <a:r>
              <a:rPr lang="km-KH" sz="1800" dirty="0">
                <a:latin typeface="Khmer MEF2" panose="02000506000000020004" pitchFamily="2" charset="0"/>
                <a:cs typeface="Khmer MEF2" panose="02000506000000020004" pitchFamily="2" charset="0"/>
              </a:rPr>
              <a:t>ការអនុវត្ត</a:t>
            </a:r>
            <a:r>
              <a:rPr lang="km-KH" sz="1800" dirty="0" smtClean="0">
                <a:latin typeface="Khmer MEF2" panose="02000506000000020004" pitchFamily="2" charset="0"/>
                <a:cs typeface="Khmer MEF2" panose="02000506000000020004" pitchFamily="2" charset="0"/>
              </a:rPr>
              <a:t>ថវិកា (ត)</a:t>
            </a:r>
            <a:r>
              <a:rPr lang="en-US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/>
            </a:r>
            <a:br>
              <a:rPr lang="en-US" sz="1800" b="1" dirty="0">
                <a:latin typeface="Khmer MEF2" panose="02000506000000020004" pitchFamily="2" charset="0"/>
                <a:cs typeface="Khmer MEF2" panose="02000506000000020004" pitchFamily="2" charset="0"/>
              </a:rPr>
            </a:br>
            <a:endParaRPr lang="en-US" sz="1800" dirty="0">
              <a:latin typeface="Khmer MEF2" panose="02000506000000020004" pitchFamily="2" charset="0"/>
              <a:cs typeface="Khmer MEF2" panose="02000506000000020004" pitchFamily="2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8578878"/>
              </p:ext>
            </p:extLst>
          </p:nvPr>
        </p:nvGraphicFramePr>
        <p:xfrm>
          <a:off x="323528" y="2636912"/>
          <a:ext cx="8568953" cy="404081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648072">
                  <a:extLst>
                    <a:ext uri="{9D8B030D-6E8A-4147-A177-3AD203B41FA5}">
                      <a16:colId xmlns:a16="http://schemas.microsoft.com/office/drawing/2014/main" val="1580863685"/>
                    </a:ext>
                  </a:extLst>
                </a:gridCol>
                <a:gridCol w="2376265">
                  <a:extLst>
                    <a:ext uri="{9D8B030D-6E8A-4147-A177-3AD203B41FA5}">
                      <a16:colId xmlns:a16="http://schemas.microsoft.com/office/drawing/2014/main" val="2358909882"/>
                    </a:ext>
                  </a:extLst>
                </a:gridCol>
                <a:gridCol w="3024336">
                  <a:extLst>
                    <a:ext uri="{9D8B030D-6E8A-4147-A177-3AD203B41FA5}">
                      <a16:colId xmlns:a16="http://schemas.microsoft.com/office/drawing/2014/main" val="1301112273"/>
                    </a:ext>
                  </a:extLst>
                </a:gridCol>
                <a:gridCol w="2520280">
                  <a:extLst>
                    <a:ext uri="{9D8B030D-6E8A-4147-A177-3AD203B41FA5}">
                      <a16:colId xmlns:a16="http://schemas.microsoft.com/office/drawing/2014/main" val="763849715"/>
                    </a:ext>
                  </a:extLst>
                </a:gridCol>
              </a:tblGrid>
              <a:tr h="61195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m-KH" sz="500" baseline="0" dirty="0" smtClean="0">
                        <a:solidFill>
                          <a:schemeClr val="tx1"/>
                        </a:solidFill>
                        <a:effectLst/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m-KH" sz="1800" dirty="0" smtClean="0">
                          <a:solidFill>
                            <a:schemeClr val="tx1"/>
                          </a:solidFill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ល.រ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Khmer MEF1" panose="02000506000000020004" pitchFamily="2" charset="0"/>
                        <a:ea typeface="Times New Roman" panose="02020603050405020304" pitchFamily="18" charset="0"/>
                        <a:cs typeface="Khmer MEF1" panose="02000506000000020004" pitchFamily="2" charset="0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m-KH" sz="500" baseline="0" dirty="0" smtClean="0">
                        <a:solidFill>
                          <a:schemeClr val="tx1"/>
                        </a:solidFill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pPr algn="ctr"/>
                      <a:r>
                        <a:rPr lang="km-KH" sz="1800" dirty="0" smtClean="0">
                          <a:solidFill>
                            <a:schemeClr val="tx1"/>
                          </a:solidFill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សកម្មភាព</a:t>
                      </a:r>
                      <a:endParaRPr lang="en-US" sz="1800" dirty="0">
                        <a:solidFill>
                          <a:schemeClr val="tx1"/>
                        </a:solidFill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m-KH" sz="500" baseline="0" dirty="0" smtClean="0">
                        <a:solidFill>
                          <a:schemeClr val="tx1"/>
                        </a:solidFill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pPr algn="ctr"/>
                      <a:r>
                        <a:rPr lang="km-KH" sz="1800" dirty="0" smtClean="0">
                          <a:solidFill>
                            <a:schemeClr val="tx1"/>
                          </a:solidFill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ការអនុវត្ត</a:t>
                      </a:r>
                      <a:endParaRPr lang="en-US" sz="1800" dirty="0">
                        <a:solidFill>
                          <a:schemeClr val="tx1"/>
                        </a:solidFill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m-KH" sz="500" baseline="0" dirty="0" smtClean="0">
                        <a:solidFill>
                          <a:schemeClr val="tx1"/>
                        </a:solidFill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pPr algn="ctr"/>
                      <a:r>
                        <a:rPr lang="km-KH" sz="1800" dirty="0" smtClean="0">
                          <a:solidFill>
                            <a:schemeClr val="tx1"/>
                          </a:solidFill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ឯកសាររក្សាទុក</a:t>
                      </a:r>
                      <a:endParaRPr lang="en-US" sz="1800" dirty="0">
                        <a:solidFill>
                          <a:schemeClr val="tx1"/>
                        </a:solidFill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5870182"/>
                  </a:ext>
                </a:extLst>
              </a:tr>
              <a:tr h="349686">
                <a:tc gridSpan="4">
                  <a:txBody>
                    <a:bodyPr/>
                    <a:lstStyle/>
                    <a:p>
                      <a:r>
                        <a:rPr kumimoji="0" lang="km-KH" sz="1800" kern="1200" dirty="0" smtClean="0"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ក. ចំណូល</a:t>
                      </a:r>
                      <a:endParaRPr lang="en-US" sz="1800" dirty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9456595"/>
                  </a:ext>
                </a:extLst>
              </a:tr>
              <a:tr h="1398744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m-KH" sz="1800" dirty="0" smtClean="0"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១</a:t>
                      </a:r>
                    </a:p>
                    <a:p>
                      <a:endParaRPr lang="en-US" sz="1800" dirty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km-KH" sz="1800" kern="1200" dirty="0" smtClean="0"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ដើម្បីទទួលបានមូលនិធិដំណើរការសាលារៀន</a:t>
                      </a:r>
                      <a:endParaRPr kumimoji="0" lang="en-US" sz="1800" kern="1200" dirty="0" smtClean="0">
                        <a:effectLst/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r>
                        <a:rPr kumimoji="0" lang="km-KH" sz="1800" kern="1200" dirty="0" smtClean="0"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សាធារណៈ</a:t>
                      </a:r>
                    </a:p>
                    <a:p>
                      <a:endParaRPr lang="en-US" sz="1800" dirty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kumimoji="0" lang="km-KH" sz="1800" kern="1200" dirty="0" smtClean="0"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-ផែនការយុទ្ធសាស្ត្រអភិវឌ្ឍន៍សាលារៀន</a:t>
                      </a:r>
                      <a:endParaRPr kumimoji="0" lang="en-US" sz="1800" kern="1200" dirty="0" smtClean="0">
                        <a:effectLst/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800" kern="1200" dirty="0" smtClean="0"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-ផែនការប្រតិបត្តិប្រចាំឆ្នាំរបស់សាលារៀន</a:t>
                      </a:r>
                      <a:endParaRPr kumimoji="0" lang="en-US" sz="1800" kern="1200" dirty="0" smtClean="0">
                        <a:effectLst/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r>
                        <a:rPr kumimoji="0" lang="km-KH" sz="1800" kern="1200" dirty="0" smtClean="0"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-ផែនការថវិកាប្រចាំឆ្នាំ</a:t>
                      </a:r>
                      <a:endParaRPr kumimoji="0" lang="km-KH" sz="18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kumimoji="0" lang="km-KH" sz="1800" kern="1200" dirty="0" smtClean="0"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-ផែនការយុទ្ធសាស្ត្រអភិវឌ្ឍន៍សាលារៀន</a:t>
                      </a:r>
                      <a:endParaRPr kumimoji="0" lang="en-US" sz="1800" kern="1200" dirty="0" smtClean="0">
                        <a:effectLst/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800" kern="1200" dirty="0" smtClean="0"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-ផែនការប្រតិបត្តិប្រចាំឆ្នាំរបស់សាលារៀន</a:t>
                      </a:r>
                      <a:endParaRPr kumimoji="0" lang="en-US" sz="1800" kern="1200" dirty="0" smtClean="0">
                        <a:effectLst/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r>
                        <a:rPr kumimoji="0" lang="km-KH" sz="1800" kern="1200" dirty="0" smtClean="0"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-ផែនការថវិកាប្រចាំឆ្នាំ</a:t>
                      </a:r>
                      <a:endParaRPr lang="en-US" sz="1800" dirty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6622998"/>
                  </a:ext>
                </a:extLst>
              </a:tr>
              <a:tr h="1600060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m-KH" sz="1800" dirty="0" smtClean="0"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២</a:t>
                      </a:r>
                      <a:endParaRPr lang="en-US" sz="1800" dirty="0" smtClean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endParaRPr lang="en-US" sz="1800" dirty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m-KH" sz="1800" kern="1200" dirty="0" smtClean="0"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ការទទួលមូលនិធិផ្សេងៗ</a:t>
                      </a:r>
                      <a:endParaRPr lang="en-US" sz="1800" dirty="0" smtClean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endParaRPr lang="en-US" sz="1800" dirty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m-KH" sz="1800" kern="1200" dirty="0" smtClean="0"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សាលារៀនសាធារណៈនីមួយៗត្រូវរៀបចំបង្កាន់ដៃទទួលប្រាក់ (សាលារៀនត្រូវបង្កើត​​ទម្រង់ដោយខ្លួនឯង) រួចហេរញ្ញិក​យកទៅបង់ចូលគណនីធនាគារ </a:t>
                      </a:r>
                      <a:endParaRPr lang="en-US" sz="1800" dirty="0" smtClean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kumimoji="0" lang="km-KH" sz="1800" kern="1200" dirty="0" smtClean="0"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-បង្កាន់ដៃបង់ប្រាក់ (របស់សាលារៀន)</a:t>
                      </a:r>
                      <a:endParaRPr kumimoji="0" lang="en-US" sz="1800" kern="1200" dirty="0" smtClean="0">
                        <a:effectLst/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r>
                        <a:rPr kumimoji="0" lang="km-KH" sz="1800" kern="1200" dirty="0" smtClean="0"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-ប័ណ្ណបង់ប្រាក់ (របស់ធនាគារ)</a:t>
                      </a:r>
                      <a:endParaRPr lang="en-US" sz="1800" dirty="0" smtClean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endParaRPr lang="en-US" sz="1800" dirty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4589398"/>
                  </a:ext>
                </a:extLst>
              </a:tr>
            </a:tbl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27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38876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53647218"/>
              </p:ext>
            </p:extLst>
          </p:nvPr>
        </p:nvGraphicFramePr>
        <p:xfrm>
          <a:off x="179512" y="692696"/>
          <a:ext cx="8713664" cy="602488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581518">
                  <a:extLst>
                    <a:ext uri="{9D8B030D-6E8A-4147-A177-3AD203B41FA5}">
                      <a16:colId xmlns:a16="http://schemas.microsoft.com/office/drawing/2014/main" val="3628839197"/>
                    </a:ext>
                  </a:extLst>
                </a:gridCol>
                <a:gridCol w="3630109">
                  <a:extLst>
                    <a:ext uri="{9D8B030D-6E8A-4147-A177-3AD203B41FA5}">
                      <a16:colId xmlns:a16="http://schemas.microsoft.com/office/drawing/2014/main" val="2987162522"/>
                    </a:ext>
                  </a:extLst>
                </a:gridCol>
                <a:gridCol w="2323621">
                  <a:extLst>
                    <a:ext uri="{9D8B030D-6E8A-4147-A177-3AD203B41FA5}">
                      <a16:colId xmlns:a16="http://schemas.microsoft.com/office/drawing/2014/main" val="511783583"/>
                    </a:ext>
                  </a:extLst>
                </a:gridCol>
                <a:gridCol w="161496">
                  <a:extLst>
                    <a:ext uri="{9D8B030D-6E8A-4147-A177-3AD203B41FA5}">
                      <a16:colId xmlns:a16="http://schemas.microsoft.com/office/drawing/2014/main" val="2287153389"/>
                    </a:ext>
                  </a:extLst>
                </a:gridCol>
                <a:gridCol w="2016920">
                  <a:extLst>
                    <a:ext uri="{9D8B030D-6E8A-4147-A177-3AD203B41FA5}">
                      <a16:colId xmlns:a16="http://schemas.microsoft.com/office/drawing/2014/main" val="32919906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m-KH" sz="500" baseline="0" dirty="0" smtClean="0">
                        <a:effectLst/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m-KH" sz="1800" dirty="0" smtClean="0"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ល.រ</a:t>
                      </a:r>
                      <a:endParaRPr lang="en-US" sz="1800" dirty="0">
                        <a:effectLst/>
                        <a:latin typeface="Khmer MEF1" panose="02000506000000020004" pitchFamily="2" charset="0"/>
                        <a:ea typeface="Times New Roman" panose="02020603050405020304" pitchFamily="18" charset="0"/>
                        <a:cs typeface="Khmer MEF1" panose="02000506000000020004" pitchFamily="2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m-KH" sz="500" baseline="0" dirty="0" smtClean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pPr algn="ctr"/>
                      <a:r>
                        <a:rPr lang="km-KH" sz="1800" dirty="0" smtClean="0"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សកម្មភាព</a:t>
                      </a:r>
                      <a:endParaRPr lang="en-US" sz="1800" dirty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km-KH" sz="500" baseline="0" dirty="0" smtClean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pPr algn="ctr"/>
                      <a:r>
                        <a:rPr lang="km-KH" sz="1800" dirty="0" smtClean="0"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ការអនុវត្ត</a:t>
                      </a:r>
                      <a:endParaRPr lang="en-US" sz="1800" dirty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800" dirty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km-KH" sz="500" baseline="0" dirty="0" smtClean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pPr algn="ctr"/>
                      <a:r>
                        <a:rPr lang="km-KH" sz="1800" dirty="0" smtClean="0"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ឯកសាររក្សាទុក</a:t>
                      </a:r>
                      <a:endParaRPr lang="en-US" sz="1800" dirty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98156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endParaRPr lang="km-KH" sz="500" baseline="0" dirty="0" smtClean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pPr algn="r"/>
                      <a:r>
                        <a:rPr lang="km-KH" sz="1800" dirty="0" smtClean="0"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៣</a:t>
                      </a:r>
                      <a:endParaRPr lang="en-US" sz="1800" dirty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m-KH" sz="500" baseline="0" dirty="0" smtClean="0">
                        <a:effectLst/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m-KH" sz="1800" dirty="0" smtClean="0"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ពេលដាក់ឬ</a:t>
                      </a:r>
                      <a:r>
                        <a:rPr lang="km-KH" sz="1800" dirty="0"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ដឹងថាសាច់ប្រាក់​ចូលក្នុងធនាគារ </a:t>
                      </a:r>
                      <a:r>
                        <a:rPr lang="km-KH" sz="1800" dirty="0"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  <a:hlinkClick r:id="rId2" action="ppaction://hlinkpres?slideindex=1&amp;slidetitle="/>
                        </a:rPr>
                        <a:t>កត់ត្រា​ចូល</a:t>
                      </a:r>
                      <a:r>
                        <a:rPr lang="km-KH" sz="1800" dirty="0"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​បញ្ជីតាមដាន​សាច់ប្រាក់​ក្នុងធនាគារ</a:t>
                      </a:r>
                      <a:endParaRPr lang="en-US" sz="1800" dirty="0">
                        <a:effectLst/>
                        <a:latin typeface="Khmer MEF1" panose="02000506000000020004" pitchFamily="2" charset="0"/>
                        <a:ea typeface="Times New Roman" panose="02020603050405020304" pitchFamily="18" charset="0"/>
                        <a:cs typeface="Khmer MEF1" panose="02000506000000020004" pitchFamily="2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Khmer OS" panose="02000500000000020004" pitchFamily="2" charset="0"/>
                        <a:buChar char="-"/>
                      </a:pPr>
                      <a:endParaRPr lang="km-KH" sz="500" baseline="0" dirty="0" smtClean="0">
                        <a:effectLst/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pPr marL="0" marR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Khmer OS" panose="02000500000000020004" pitchFamily="2" charset="0"/>
                        <a:buNone/>
                      </a:pPr>
                      <a:r>
                        <a:rPr lang="km-KH" sz="1800" spc="-90" baseline="0" dirty="0" smtClean="0"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-ប្រកាស</a:t>
                      </a:r>
                      <a:r>
                        <a:rPr lang="km-KH" sz="1800" spc="-90" baseline="0" dirty="0"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ឥណទានធនាគារ </a:t>
                      </a:r>
                      <a:endParaRPr lang="en-US" sz="1800" spc="-90" baseline="0" dirty="0">
                        <a:effectLst/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m-KH" sz="1800" dirty="0"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 </a:t>
                      </a:r>
                      <a:endParaRPr lang="en-US" sz="1800" dirty="0">
                        <a:effectLst/>
                        <a:latin typeface="Khmer MEF1" panose="02000506000000020004" pitchFamily="2" charset="0"/>
                        <a:ea typeface="Times New Roman" panose="02020603050405020304" pitchFamily="18" charset="0"/>
                        <a:cs typeface="Khmer MEF1" panose="02000506000000020004" pitchFamily="2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Khmer OS" panose="02000500000000020004" pitchFamily="2" charset="0"/>
                        <a:buChar char="-"/>
                      </a:pPr>
                      <a:endParaRPr lang="en-US" sz="1800" spc="-130" baseline="0" dirty="0">
                        <a:effectLst/>
                        <a:latin typeface="Khmer MEF1" panose="02000506000000020004" pitchFamily="2" charset="0"/>
                        <a:ea typeface="Times New Roman" panose="02020603050405020304" pitchFamily="18" charset="0"/>
                        <a:cs typeface="Khmer MEF1" panose="02000506000000020004" pitchFamily="2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Khmer OS" panose="02000500000000020004" pitchFamily="2" charset="0"/>
                        <a:buChar char="-"/>
                      </a:pPr>
                      <a:endParaRPr lang="km-KH" sz="500" baseline="0" dirty="0" smtClean="0">
                        <a:effectLst/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pPr marL="0" marR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Khmer OS" panose="02000500000000020004" pitchFamily="2" charset="0"/>
                        <a:buNone/>
                      </a:pPr>
                      <a:r>
                        <a:rPr lang="km-KH" sz="1800" spc="0" baseline="0" dirty="0" smtClean="0"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-ប្រកាស</a:t>
                      </a:r>
                      <a:r>
                        <a:rPr lang="km-KH" sz="1800" spc="0" baseline="0" dirty="0"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ឥណទានធនាគារ</a:t>
                      </a:r>
                      <a:endParaRPr lang="en-US" sz="1800" spc="0" baseline="0" dirty="0">
                        <a:effectLst/>
                        <a:latin typeface="Khmer MEF1" panose="02000506000000020004" pitchFamily="2" charset="0"/>
                        <a:ea typeface="Times New Roman" panose="02020603050405020304" pitchFamily="18" charset="0"/>
                        <a:cs typeface="Khmer MEF1" panose="02000506000000020004" pitchFamily="2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53909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m-KH" sz="500" baseline="0" dirty="0" smtClean="0">
                        <a:effectLst/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m-KH" sz="1800" dirty="0" smtClean="0"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៤</a:t>
                      </a:r>
                      <a:endParaRPr lang="en-US" sz="1800" dirty="0">
                        <a:effectLst/>
                        <a:latin typeface="Khmer MEF1" panose="02000506000000020004" pitchFamily="2" charset="0"/>
                        <a:ea typeface="Times New Roman" panose="02020603050405020304" pitchFamily="18" charset="0"/>
                        <a:cs typeface="Khmer MEF1" panose="02000506000000020004" pitchFamily="2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m-KH" sz="500" baseline="0" dirty="0" smtClean="0">
                        <a:effectLst/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m-KH" sz="1800" dirty="0" smtClean="0"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ពេល</a:t>
                      </a:r>
                      <a:r>
                        <a:rPr lang="km-KH" sz="1800" dirty="0"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ដកសាច់ប្រាក់​ពីធនាគារកត់ត្រា</a:t>
                      </a:r>
                      <a:r>
                        <a:rPr lang="km-KH" sz="1800" dirty="0" smtClean="0"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៖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500" baseline="0" dirty="0">
                        <a:effectLst/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pPr marL="0" marR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Khmer OS" panose="02000500000000020004" pitchFamily="2" charset="0"/>
                        <a:buNone/>
                      </a:pPr>
                      <a:r>
                        <a:rPr lang="km-KH" sz="1800" dirty="0"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-</a:t>
                      </a:r>
                      <a:r>
                        <a:rPr lang="km-KH" sz="1800" dirty="0" smtClean="0"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ចូល</a:t>
                      </a:r>
                      <a:r>
                        <a:rPr lang="km-KH" sz="1800" dirty="0"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បញ្ជីតាមដានសាច់ប្រាក់ក្នុង</a:t>
                      </a:r>
                      <a:r>
                        <a:rPr lang="km-KH" sz="1800" dirty="0" smtClean="0"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ធនាគារ</a:t>
                      </a:r>
                    </a:p>
                    <a:p>
                      <a:pPr marL="0" marR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Khmer OS" panose="02000500000000020004" pitchFamily="2" charset="0"/>
                        <a:buNone/>
                      </a:pPr>
                      <a:r>
                        <a:rPr lang="km-KH" sz="1800" dirty="0" smtClean="0"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 </a:t>
                      </a: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Khmer OS" panose="02000500000000020004" pitchFamily="2" charset="0"/>
                        <a:buChar char="-"/>
                      </a:pPr>
                      <a:endParaRPr lang="km-KH" sz="500" baseline="0" dirty="0" smtClean="0">
                        <a:effectLst/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pPr marL="0" marR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Khmer OS" panose="02000500000000020004" pitchFamily="2" charset="0"/>
                        <a:buNone/>
                      </a:pPr>
                      <a:endParaRPr lang="en-US" sz="500" baseline="0" dirty="0">
                        <a:effectLst/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pPr marL="0" marR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Khmer OS" panose="02000500000000020004" pitchFamily="2" charset="0"/>
                        <a:buNone/>
                      </a:pPr>
                      <a:r>
                        <a:rPr lang="km-KH" sz="1800" dirty="0" smtClean="0"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-ចូល</a:t>
                      </a:r>
                      <a:r>
                        <a:rPr lang="km-KH" sz="1800" dirty="0"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បញ្ជី​បេឡា​សាលារៀន</a:t>
                      </a:r>
                      <a:endParaRPr lang="en-US" sz="1800" dirty="0">
                        <a:effectLst/>
                        <a:latin typeface="Khmer MEF1" panose="02000506000000020004" pitchFamily="2" charset="0"/>
                        <a:ea typeface="Times New Roman" panose="02020603050405020304" pitchFamily="18" charset="0"/>
                        <a:cs typeface="Khmer MEF1" panose="02000506000000020004" pitchFamily="2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Khmer OS" panose="02000500000000020004" pitchFamily="2" charset="0"/>
                        <a:buChar char="-"/>
                      </a:pPr>
                      <a:endParaRPr lang="km-KH" sz="500" baseline="0" dirty="0" smtClean="0">
                        <a:effectLst/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pPr marL="0" marR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Khmer OS" panose="02000500000000020004" pitchFamily="2" charset="0"/>
                        <a:buNone/>
                      </a:pPr>
                      <a:r>
                        <a:rPr lang="km-KH" sz="1800" spc="-90" baseline="0" dirty="0" smtClean="0"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-ប័</a:t>
                      </a:r>
                      <a:r>
                        <a:rPr lang="km-KH" sz="1800" spc="-90" baseline="0" dirty="0"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ណ្ណបើក/ដកសាច់ប្រាក់ </a:t>
                      </a:r>
                      <a:r>
                        <a:rPr lang="km-KH" sz="1800" dirty="0" smtClean="0"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ឬ</a:t>
                      </a:r>
                    </a:p>
                    <a:p>
                      <a:pPr marL="0" marR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Khmer OS" panose="02000500000000020004" pitchFamily="2" charset="0"/>
                        <a:buNone/>
                      </a:pPr>
                      <a:r>
                        <a:rPr lang="km-KH" sz="1800" dirty="0" smtClean="0"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មូល</a:t>
                      </a:r>
                      <a:r>
                        <a:rPr lang="km-KH" sz="1800" dirty="0"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ប្បទានប័ត្រ ឬប្រកាសឥណពន្ធ (ធនាគារ) </a:t>
                      </a:r>
                      <a:r>
                        <a:rPr lang="en-US" sz="1800" dirty="0"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 </a:t>
                      </a:r>
                      <a:endParaRPr lang="km-KH" sz="1800" baseline="0" dirty="0" smtClean="0">
                        <a:effectLst/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pPr marL="0" marR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Khmer OS" panose="02000500000000020004" pitchFamily="2" charset="0"/>
                        <a:buNone/>
                      </a:pPr>
                      <a:endParaRPr lang="km-KH" sz="500" baseline="0" dirty="0" smtClean="0">
                        <a:effectLst/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pPr marL="0" marR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Khmer OS" panose="02000500000000020004" pitchFamily="2" charset="0"/>
                        <a:buNone/>
                      </a:pPr>
                      <a:endParaRPr lang="km-KH" sz="500" baseline="0" dirty="0" smtClean="0">
                        <a:effectLst/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pPr marL="0" marR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Khmer OS" panose="02000500000000020004" pitchFamily="2" charset="0"/>
                        <a:buNone/>
                      </a:pPr>
                      <a:endParaRPr lang="km-KH" sz="500" baseline="0" dirty="0" smtClean="0">
                        <a:effectLst/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pPr marL="0" marR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Khmer OS" panose="02000500000000020004" pitchFamily="2" charset="0"/>
                        <a:buNone/>
                      </a:pPr>
                      <a:endParaRPr lang="en-US" sz="500" baseline="0" dirty="0">
                        <a:effectLst/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pPr marL="0" marR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Khmer OS" panose="02000500000000020004" pitchFamily="2" charset="0"/>
                        <a:buNone/>
                      </a:pPr>
                      <a:r>
                        <a:rPr lang="km-KH" sz="1800" dirty="0" smtClean="0"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-កត់</a:t>
                      </a:r>
                      <a:r>
                        <a:rPr lang="km-KH" sz="1800" dirty="0"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ត្រាក្នុងប័ណ្ណចំណូល</a:t>
                      </a:r>
                      <a:endParaRPr lang="en-US" sz="1800" dirty="0">
                        <a:effectLst/>
                        <a:latin typeface="Khmer MEF1" panose="02000506000000020004" pitchFamily="2" charset="0"/>
                        <a:ea typeface="Times New Roman" panose="02020603050405020304" pitchFamily="18" charset="0"/>
                        <a:cs typeface="Khmer MEF1" panose="02000506000000020004" pitchFamily="2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Khmer OS" panose="02000500000000020004" pitchFamily="2" charset="0"/>
                        <a:buChar char="-"/>
                      </a:pPr>
                      <a:endParaRPr lang="en-US" sz="1800" dirty="0">
                        <a:effectLst/>
                        <a:latin typeface="Khmer MEF1" panose="02000506000000020004" pitchFamily="2" charset="0"/>
                        <a:ea typeface="Times New Roman" panose="02020603050405020304" pitchFamily="18" charset="0"/>
                        <a:cs typeface="Khmer MEF1" panose="02000506000000020004" pitchFamily="2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Khmer OS" panose="02000500000000020004" pitchFamily="2" charset="0"/>
                        <a:buChar char="-"/>
                      </a:pPr>
                      <a:endParaRPr lang="km-KH" sz="500" spc="-60" baseline="0" dirty="0" smtClean="0">
                        <a:effectLst/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pPr marL="0" marR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Khmer OS" panose="02000500000000020004" pitchFamily="2" charset="0"/>
                        <a:buNone/>
                      </a:pPr>
                      <a:r>
                        <a:rPr lang="km-KH" sz="1800" spc="0" baseline="0" dirty="0" smtClean="0"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-ប័</a:t>
                      </a:r>
                      <a:r>
                        <a:rPr lang="km-KH" sz="1800" spc="0" baseline="0" dirty="0"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ណ្ណបើក/ដកសាច់ប្រាក់   </a:t>
                      </a:r>
                      <a:r>
                        <a:rPr lang="km-KH" sz="1800" spc="0" dirty="0"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  ឬ​មូលប្បទានប័ត្រ ឬប្រកាសឥណពន្ធ (ធនាគារ</a:t>
                      </a:r>
                      <a:r>
                        <a:rPr lang="km-KH" sz="1800" spc="0" dirty="0" smtClean="0"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)</a:t>
                      </a:r>
                    </a:p>
                    <a:p>
                      <a:pPr marL="0" marR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Khmer OS" panose="02000500000000020004" pitchFamily="2" charset="0"/>
                        <a:buNone/>
                      </a:pPr>
                      <a:endParaRPr lang="en-US" sz="500" baseline="0" dirty="0">
                        <a:effectLst/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pPr marL="0" marR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Khmer OS" panose="02000500000000020004" pitchFamily="2" charset="0"/>
                        <a:buNone/>
                      </a:pPr>
                      <a:r>
                        <a:rPr lang="km-KH" sz="1800" dirty="0" smtClean="0"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-ប័</a:t>
                      </a:r>
                      <a:r>
                        <a:rPr lang="km-KH" sz="1800" dirty="0"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ណ្ណចំណូល</a:t>
                      </a:r>
                      <a:endParaRPr lang="en-US" sz="1800" dirty="0">
                        <a:effectLst/>
                        <a:latin typeface="Khmer MEF1" panose="02000506000000020004" pitchFamily="2" charset="0"/>
                        <a:ea typeface="Times New Roman" panose="02020603050405020304" pitchFamily="18" charset="0"/>
                        <a:cs typeface="Khmer MEF1" panose="02000506000000020004" pitchFamily="2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4577352"/>
                  </a:ext>
                </a:extLst>
              </a:tr>
              <a:tr h="370840">
                <a:tc gridSpan="5">
                  <a:txBody>
                    <a:bodyPr/>
                    <a:lstStyle/>
                    <a:p>
                      <a:r>
                        <a:rPr kumimoji="0" lang="km-KH" sz="1800" b="1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ខ. ការចំណាយ</a:t>
                      </a:r>
                      <a:endParaRPr lang="en-US" dirty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93926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m-KH" sz="500" baseline="0" dirty="0" smtClean="0">
                        <a:effectLst/>
                        <a:latin typeface="Khmer MEF1" panose="02000506000000020004" pitchFamily="2" charset="0"/>
                        <a:ea typeface="Times New Roman" panose="02020603050405020304" pitchFamily="18" charset="0"/>
                        <a:cs typeface="Khmer MEF1" panose="02000506000000020004" pitchFamily="2" charset="0"/>
                      </a:endParaRP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m-KH" sz="1800" dirty="0" smtClean="0">
                          <a:effectLst/>
                          <a:latin typeface="Khmer MEF1" panose="02000506000000020004" pitchFamily="2" charset="0"/>
                          <a:ea typeface="Times New Roman" panose="02020603050405020304" pitchFamily="18" charset="0"/>
                          <a:cs typeface="Khmer MEF1" panose="02000506000000020004" pitchFamily="2" charset="0"/>
                        </a:rPr>
                        <a:t>១</a:t>
                      </a:r>
                      <a:endParaRPr lang="en-US" sz="1800" dirty="0">
                        <a:effectLst/>
                        <a:latin typeface="Khmer MEF1" panose="02000506000000020004" pitchFamily="2" charset="0"/>
                        <a:ea typeface="Times New Roman" panose="02020603050405020304" pitchFamily="18" charset="0"/>
                        <a:cs typeface="Khmer MEF1" panose="02000506000000020004" pitchFamily="2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m-KH" sz="500" baseline="0" dirty="0" smtClean="0">
                        <a:effectLst/>
                        <a:latin typeface="Khmer MEF1" panose="02000506000000020004" pitchFamily="2" charset="0"/>
                        <a:ea typeface="Times New Roman" panose="02020603050405020304" pitchFamily="18" charset="0"/>
                        <a:cs typeface="Khmer MEF1" panose="02000506000000020004" pitchFamily="2" charset="0"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m-KH" sz="1800" dirty="0" smtClean="0">
                          <a:effectLst/>
                          <a:latin typeface="Khmer MEF1" panose="02000506000000020004" pitchFamily="2" charset="0"/>
                          <a:ea typeface="Times New Roman" panose="02020603050405020304" pitchFamily="18" charset="0"/>
                          <a:cs typeface="Khmer MEF1" panose="02000506000000020004" pitchFamily="2" charset="0"/>
                        </a:rPr>
                        <a:t>ការ</a:t>
                      </a:r>
                      <a:r>
                        <a:rPr lang="km-KH" sz="1800" dirty="0">
                          <a:effectLst/>
                          <a:latin typeface="Khmer MEF1" panose="02000506000000020004" pitchFamily="2" charset="0"/>
                          <a:ea typeface="Times New Roman" panose="02020603050405020304" pitchFamily="18" charset="0"/>
                          <a:cs typeface="Khmer MEF1" panose="02000506000000020004" pitchFamily="2" charset="0"/>
                        </a:rPr>
                        <a:t>ដកសាច់ប្រាក់ពីបេឡាសាលារៀន</a:t>
                      </a:r>
                      <a:endParaRPr lang="en-US" sz="1800" dirty="0">
                        <a:effectLst/>
                        <a:latin typeface="Khmer MEF1" panose="02000506000000020004" pitchFamily="2" charset="0"/>
                        <a:ea typeface="Times New Roman" panose="02020603050405020304" pitchFamily="18" charset="0"/>
                        <a:cs typeface="Khmer MEF1" panose="02000506000000020004" pitchFamily="2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m-KH" sz="500" baseline="0" dirty="0" smtClean="0">
                        <a:effectLst/>
                        <a:latin typeface="Khmer MEF1" panose="02000506000000020004" pitchFamily="2" charset="0"/>
                        <a:ea typeface="Times New Roman" panose="02020603050405020304" pitchFamily="18" charset="0"/>
                        <a:cs typeface="Khmer MEF1" panose="02000506000000020004" pitchFamily="2" charset="0"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m-KH" sz="1800" dirty="0" smtClean="0">
                          <a:effectLst/>
                          <a:latin typeface="Khmer MEF1" panose="02000506000000020004" pitchFamily="2" charset="0"/>
                          <a:ea typeface="Times New Roman" panose="02020603050405020304" pitchFamily="18" charset="0"/>
                          <a:cs typeface="Khmer MEF1" panose="02000506000000020004" pitchFamily="2" charset="0"/>
                        </a:rPr>
                        <a:t>ត្រូវ</a:t>
                      </a:r>
                      <a:r>
                        <a:rPr lang="km-KH" sz="1800" dirty="0">
                          <a:effectLst/>
                          <a:latin typeface="Khmer MEF1" panose="02000506000000020004" pitchFamily="2" charset="0"/>
                          <a:ea typeface="Times New Roman" panose="02020603050405020304" pitchFamily="18" charset="0"/>
                          <a:cs typeface="Khmer MEF1" panose="02000506000000020004" pitchFamily="2" charset="0"/>
                        </a:rPr>
                        <a:t>ដកសាច់</a:t>
                      </a:r>
                      <a:r>
                        <a:rPr lang="km-KH" sz="1800" dirty="0" smtClean="0">
                          <a:effectLst/>
                          <a:latin typeface="Khmer MEF1" panose="02000506000000020004" pitchFamily="2" charset="0"/>
                          <a:ea typeface="Times New Roman" panose="02020603050405020304" pitchFamily="18" charset="0"/>
                          <a:cs typeface="Khmer MEF1" panose="02000506000000020004" pitchFamily="2" charset="0"/>
                        </a:rPr>
                        <a:t>ប្រាក់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m-KH" sz="500" baseline="0" dirty="0" smtClean="0">
                        <a:effectLst/>
                        <a:latin typeface="Khmer MEF1" panose="02000506000000020004" pitchFamily="2" charset="0"/>
                        <a:ea typeface="Times New Roman" panose="02020603050405020304" pitchFamily="18" charset="0"/>
                        <a:cs typeface="Khmer MEF1" panose="02000506000000020004" pitchFamily="2" charset="0"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m-KH" sz="1800" dirty="0" smtClean="0">
                          <a:effectLst/>
                          <a:latin typeface="Khmer MEF1" panose="02000506000000020004" pitchFamily="2" charset="0"/>
                          <a:ea typeface="Times New Roman" panose="02020603050405020304" pitchFamily="18" charset="0"/>
                          <a:cs typeface="Khmer MEF1" panose="02000506000000020004" pitchFamily="2" charset="0"/>
                        </a:rPr>
                        <a:t>ចំណាយតាមសកម្មភាព</a:t>
                      </a:r>
                      <a:r>
                        <a:rPr lang="km-KH" sz="1800" dirty="0">
                          <a:effectLst/>
                          <a:latin typeface="Khmer MEF1" panose="02000506000000020004" pitchFamily="2" charset="0"/>
                          <a:ea typeface="Times New Roman" panose="02020603050405020304" pitchFamily="18" charset="0"/>
                          <a:cs typeface="Khmer MEF1" panose="02000506000000020004" pitchFamily="2" charset="0"/>
                        </a:rPr>
                        <a:t>ជាក់ស្តែង</a:t>
                      </a:r>
                      <a:endParaRPr lang="en-US" sz="1800" dirty="0">
                        <a:effectLst/>
                        <a:latin typeface="Khmer MEF1" panose="02000506000000020004" pitchFamily="2" charset="0"/>
                        <a:ea typeface="Times New Roman" panose="02020603050405020304" pitchFamily="18" charset="0"/>
                        <a:cs typeface="Khmer MEF1" panose="02000506000000020004" pitchFamily="2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78507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endParaRPr lang="km-KH" sz="500" baseline="0" dirty="0" smtClean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pPr algn="r"/>
                      <a:r>
                        <a:rPr lang="km-KH" dirty="0" smtClean="0"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២</a:t>
                      </a:r>
                      <a:endParaRPr lang="en-US" dirty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0" lang="km-KH" sz="500" kern="1200" baseline="0" dirty="0" smtClean="0">
                        <a:solidFill>
                          <a:schemeClr val="tx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r>
                        <a:rPr kumimoji="0" lang="km-KH" sz="1800" kern="1200" dirty="0" smtClean="0">
                          <a:solidFill>
                            <a:schemeClr val="tx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ទិញសម្ភារៈទំនិញ   សេវា និង សំណង់ </a:t>
                      </a:r>
                      <a:endParaRPr lang="en-US" dirty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/>
                      <a:endParaRPr kumimoji="0" lang="km-KH" sz="500" kern="1200" baseline="0" dirty="0" smtClean="0">
                        <a:solidFill>
                          <a:schemeClr val="tx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800" kern="1200" spc="-110" baseline="0" dirty="0" smtClean="0">
                          <a:solidFill>
                            <a:schemeClr val="tx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-រៀបចំសំណើសុំចំណាយ</a:t>
                      </a:r>
                      <a:endParaRPr kumimoji="0" lang="en-US" sz="1800" kern="1200" spc="-110" baseline="0" dirty="0" smtClean="0">
                        <a:solidFill>
                          <a:schemeClr val="tx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800" kern="1200" dirty="0" smtClean="0">
                          <a:solidFill>
                            <a:schemeClr val="tx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-កត់ត្រាប័ណ្ណចំណាយ</a:t>
                      </a:r>
                      <a:endParaRPr kumimoji="0" lang="en-US" sz="1800" kern="1200" dirty="0" smtClean="0">
                        <a:solidFill>
                          <a:schemeClr val="tx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r>
                        <a:rPr kumimoji="0" lang="km-KH" sz="1800" kern="1200" dirty="0" smtClean="0">
                          <a:solidFill>
                            <a:schemeClr val="tx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-វិក្កយបត្រ​ ​/បង្កាន់ដៃបង់ប្រាក់</a:t>
                      </a:r>
                      <a:endParaRPr lang="en-US" dirty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lvl="0"/>
                      <a:endParaRPr kumimoji="0" lang="km-KH" sz="500" kern="1200" baseline="0" dirty="0" smtClean="0">
                        <a:solidFill>
                          <a:schemeClr val="tx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800" kern="1200" dirty="0" smtClean="0">
                          <a:solidFill>
                            <a:schemeClr val="tx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-ប័ណ្ណចំណាយ</a:t>
                      </a:r>
                      <a:endParaRPr kumimoji="0" lang="en-US" sz="1800" kern="1200" dirty="0" smtClean="0">
                        <a:solidFill>
                          <a:schemeClr val="tx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800" kern="1200" dirty="0" smtClean="0">
                          <a:solidFill>
                            <a:schemeClr val="tx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-សំណើសុំចំណាយមានចំណារ​ឯកភាពពីប្រធាន គ.ម.ស</a:t>
                      </a:r>
                      <a:endParaRPr kumimoji="0" lang="en-US" sz="1800" kern="1200" dirty="0" smtClean="0">
                        <a:solidFill>
                          <a:schemeClr val="tx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r>
                        <a:rPr kumimoji="0" lang="km-KH" sz="1800" kern="1200" dirty="0" smtClean="0">
                          <a:solidFill>
                            <a:schemeClr val="tx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-វិក្កយបត្រ /បង្កាន់ដៃបង់ប្រាក់</a:t>
                      </a:r>
                      <a:endParaRPr lang="en-US" dirty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8353194"/>
                  </a:ext>
                </a:extLst>
              </a:tr>
            </a:tbl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21544" y="116632"/>
            <a:ext cx="8229600" cy="720080"/>
          </a:xfrm>
        </p:spPr>
        <p:txBody>
          <a:bodyPr>
            <a:noAutofit/>
          </a:bodyPr>
          <a:lstStyle/>
          <a:p>
            <a:pPr algn="ctr"/>
            <a:r>
              <a:rPr lang="x-none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>IX. </a:t>
            </a:r>
            <a:r>
              <a:rPr lang="km-KH" sz="1800" dirty="0">
                <a:latin typeface="Khmer MEF2" panose="02000506000000020004" pitchFamily="2" charset="0"/>
                <a:cs typeface="Khmer MEF2" panose="02000506000000020004" pitchFamily="2" charset="0"/>
              </a:rPr>
              <a:t>ការ</a:t>
            </a:r>
            <a:r>
              <a:rPr lang="km-KH" sz="1800" dirty="0">
                <a:latin typeface="Khmer MEF2" panose="02000506000000020004" pitchFamily="2" charset="0"/>
                <a:cs typeface="Khmer MEF2" panose="02000506000000020004" pitchFamily="2" charset="0"/>
                <a:hlinkClick r:id="rId3" action="ppaction://hlinkpres?slideindex=1&amp;slidetitle="/>
              </a:rPr>
              <a:t>អនុវត្ត</a:t>
            </a:r>
            <a:r>
              <a:rPr lang="km-KH" sz="1800" dirty="0" smtClean="0">
                <a:latin typeface="Khmer MEF2" panose="02000506000000020004" pitchFamily="2" charset="0"/>
                <a:cs typeface="Khmer MEF2" panose="02000506000000020004" pitchFamily="2" charset="0"/>
                <a:hlinkClick r:id="rId3" action="ppaction://hlinkpres?slideindex=1&amp;slidetitle="/>
              </a:rPr>
              <a:t>ថវិកា </a:t>
            </a:r>
            <a:r>
              <a:rPr lang="km-KH" sz="1800" dirty="0" smtClean="0">
                <a:latin typeface="Khmer MEF2" panose="02000506000000020004" pitchFamily="2" charset="0"/>
                <a:cs typeface="Khmer MEF2" panose="02000506000000020004" pitchFamily="2" charset="0"/>
              </a:rPr>
              <a:t>(ត)</a:t>
            </a:r>
            <a:r>
              <a:rPr lang="en-US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/>
            </a:r>
            <a:br>
              <a:rPr lang="en-US" sz="1800" b="1" dirty="0">
                <a:latin typeface="Khmer MEF2" panose="02000506000000020004" pitchFamily="2" charset="0"/>
                <a:cs typeface="Khmer MEF2" panose="02000506000000020004" pitchFamily="2" charset="0"/>
              </a:rPr>
            </a:br>
            <a:endParaRPr lang="en-US" sz="1800" dirty="0">
              <a:latin typeface="Khmer MEF2" panose="02000506000000020004" pitchFamily="2" charset="0"/>
              <a:cs typeface="Khmer MEF2" panose="02000506000000020004" pitchFamily="2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28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82172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21544" y="116632"/>
            <a:ext cx="8229600" cy="720080"/>
          </a:xfrm>
        </p:spPr>
        <p:txBody>
          <a:bodyPr>
            <a:noAutofit/>
          </a:bodyPr>
          <a:lstStyle/>
          <a:p>
            <a:pPr algn="ctr"/>
            <a:r>
              <a:rPr lang="x-none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>IX. </a:t>
            </a:r>
            <a:r>
              <a:rPr lang="km-KH" sz="1800" dirty="0">
                <a:latin typeface="Khmer MEF2" panose="02000506000000020004" pitchFamily="2" charset="0"/>
                <a:cs typeface="Khmer MEF2" panose="02000506000000020004" pitchFamily="2" charset="0"/>
              </a:rPr>
              <a:t>ការអនុវត្ត</a:t>
            </a:r>
            <a:r>
              <a:rPr lang="km-KH" sz="1800" dirty="0" smtClean="0">
                <a:latin typeface="Khmer MEF2" panose="02000506000000020004" pitchFamily="2" charset="0"/>
                <a:cs typeface="Khmer MEF2" panose="02000506000000020004" pitchFamily="2" charset="0"/>
              </a:rPr>
              <a:t>ថវិកា (ត)</a:t>
            </a:r>
            <a:r>
              <a:rPr lang="en-US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/>
            </a:r>
            <a:br>
              <a:rPr lang="en-US" sz="1800" b="1" dirty="0">
                <a:latin typeface="Khmer MEF2" panose="02000506000000020004" pitchFamily="2" charset="0"/>
                <a:cs typeface="Khmer MEF2" panose="02000506000000020004" pitchFamily="2" charset="0"/>
              </a:rPr>
            </a:br>
            <a:endParaRPr lang="en-US" sz="1800" dirty="0">
              <a:latin typeface="Khmer MEF2" panose="02000506000000020004" pitchFamily="2" charset="0"/>
              <a:cs typeface="Khmer MEF2" panose="02000506000000020004" pitchFamily="2" charset="0"/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70389467"/>
              </p:ext>
            </p:extLst>
          </p:nvPr>
        </p:nvGraphicFramePr>
        <p:xfrm>
          <a:off x="251520" y="692696"/>
          <a:ext cx="8640960" cy="59740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615720">
                  <a:extLst>
                    <a:ext uri="{9D8B030D-6E8A-4147-A177-3AD203B41FA5}">
                      <a16:colId xmlns:a16="http://schemas.microsoft.com/office/drawing/2014/main" val="2836814556"/>
                    </a:ext>
                  </a:extLst>
                </a:gridCol>
                <a:gridCol w="2120584">
                  <a:extLst>
                    <a:ext uri="{9D8B030D-6E8A-4147-A177-3AD203B41FA5}">
                      <a16:colId xmlns:a16="http://schemas.microsoft.com/office/drawing/2014/main" val="3941870638"/>
                    </a:ext>
                  </a:extLst>
                </a:gridCol>
                <a:gridCol w="2952328">
                  <a:extLst>
                    <a:ext uri="{9D8B030D-6E8A-4147-A177-3AD203B41FA5}">
                      <a16:colId xmlns:a16="http://schemas.microsoft.com/office/drawing/2014/main" val="1035688750"/>
                    </a:ext>
                  </a:extLst>
                </a:gridCol>
                <a:gridCol w="2952328">
                  <a:extLst>
                    <a:ext uri="{9D8B030D-6E8A-4147-A177-3AD203B41FA5}">
                      <a16:colId xmlns:a16="http://schemas.microsoft.com/office/drawing/2014/main" val="132392501"/>
                    </a:ext>
                  </a:extLst>
                </a:gridCol>
              </a:tblGrid>
              <a:tr h="43125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m-KH" sz="500" baseline="0" dirty="0" smtClean="0">
                        <a:solidFill>
                          <a:schemeClr val="tx1"/>
                        </a:solidFill>
                        <a:effectLst/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m-KH" sz="1800" dirty="0" smtClean="0">
                          <a:solidFill>
                            <a:schemeClr val="tx1"/>
                          </a:solidFill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ល.រ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Khmer MEF1" panose="02000506000000020004" pitchFamily="2" charset="0"/>
                        <a:ea typeface="Times New Roman" panose="02020603050405020304" pitchFamily="18" charset="0"/>
                        <a:cs typeface="Khmer MEF1" panose="02000506000000020004" pitchFamily="2" charset="0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m-KH" sz="500" baseline="0" dirty="0" smtClean="0">
                        <a:solidFill>
                          <a:schemeClr val="tx1"/>
                        </a:solidFill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pPr algn="ctr"/>
                      <a:r>
                        <a:rPr lang="km-KH" sz="1800" dirty="0" smtClean="0">
                          <a:solidFill>
                            <a:schemeClr val="tx1"/>
                          </a:solidFill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សកម្មភាព</a:t>
                      </a:r>
                      <a:endParaRPr lang="en-US" sz="1800" dirty="0">
                        <a:solidFill>
                          <a:schemeClr val="tx1"/>
                        </a:solidFill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m-KH" sz="500" baseline="0" dirty="0" smtClean="0">
                        <a:solidFill>
                          <a:schemeClr val="tx1"/>
                        </a:solidFill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pPr algn="ctr"/>
                      <a:r>
                        <a:rPr lang="km-KH" sz="1800" dirty="0" smtClean="0">
                          <a:solidFill>
                            <a:schemeClr val="tx1"/>
                          </a:solidFill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ការអនុវត្ត</a:t>
                      </a:r>
                      <a:endParaRPr lang="en-US" sz="1800" dirty="0">
                        <a:solidFill>
                          <a:schemeClr val="tx1"/>
                        </a:solidFill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m-KH" sz="500" baseline="0" dirty="0" smtClean="0">
                        <a:solidFill>
                          <a:schemeClr val="tx1"/>
                        </a:solidFill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pPr algn="ctr"/>
                      <a:r>
                        <a:rPr lang="km-KH" sz="1800" dirty="0" smtClean="0">
                          <a:solidFill>
                            <a:schemeClr val="tx1"/>
                          </a:solidFill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ឯកសាររក្សាទុក</a:t>
                      </a:r>
                      <a:endParaRPr lang="en-US" sz="1800" dirty="0">
                        <a:solidFill>
                          <a:schemeClr val="tx1"/>
                        </a:solidFill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13923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endParaRPr kumimoji="0" lang="km-KH" sz="500" kern="1200" baseline="0" dirty="0" smtClean="0">
                        <a:effectLst/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pPr algn="r"/>
                      <a:r>
                        <a:rPr kumimoji="0" lang="km-KH" sz="1700" kern="1200" dirty="0" smtClean="0"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៣</a:t>
                      </a:r>
                      <a:endParaRPr kumimoji="0" lang="en-US" sz="1700" kern="1200" dirty="0">
                        <a:solidFill>
                          <a:schemeClr val="tx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m-KH" sz="500" kern="1200" baseline="0" dirty="0" smtClean="0">
                        <a:effectLst/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m-KH" sz="1700" kern="1200" dirty="0" smtClean="0"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ការប្រជុំ</a:t>
                      </a:r>
                      <a:endParaRPr kumimoji="0" lang="en-US" sz="1700" kern="1200" dirty="0" smtClean="0">
                        <a:effectLst/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endParaRPr kumimoji="0" lang="en-US" sz="1700" kern="1200" dirty="0">
                        <a:solidFill>
                          <a:schemeClr val="tx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/>
                      <a:endParaRPr kumimoji="0" lang="km-KH" sz="500" kern="1200" baseline="0" dirty="0" smtClean="0">
                        <a:effectLst/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700" kern="1200" dirty="0" smtClean="0"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-របៀបវារៈប្រជុំ</a:t>
                      </a:r>
                      <a:endParaRPr kumimoji="0" lang="en-US" sz="1700" kern="1200" dirty="0" smtClean="0">
                        <a:effectLst/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m-KH" sz="1700" kern="1200" dirty="0" smtClean="0"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-រៀបចំសំណើសុំចំណាយ</a:t>
                      </a:r>
                    </a:p>
                    <a:p>
                      <a:pPr lvl="0"/>
                      <a:r>
                        <a:rPr kumimoji="0" lang="km-KH" sz="1700" kern="1200" dirty="0" smtClean="0"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-កត់ត្រាប័ណ្ណចំណាយ</a:t>
                      </a:r>
                      <a:endParaRPr kumimoji="0" lang="en-US" sz="1700" kern="1200" dirty="0" smtClean="0">
                        <a:effectLst/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700" kern="1200" dirty="0" smtClean="0"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-វិក្កយបត្រ</a:t>
                      </a:r>
                      <a:endParaRPr kumimoji="0" lang="en-US" sz="1700" kern="1200" dirty="0" smtClean="0">
                        <a:effectLst/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r>
                        <a:rPr kumimoji="0" lang="km-KH" sz="1700" kern="1200" dirty="0" smtClean="0"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-បញ្ជីវត្តមាន និងកំណត់ហេតុ ឬ របាយការណ៍</a:t>
                      </a:r>
                      <a:endParaRPr lang="en-US" sz="1700" dirty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/>
                      <a:endParaRPr kumimoji="0" lang="km-KH" sz="500" kern="1200" baseline="0" dirty="0" smtClean="0">
                        <a:effectLst/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700" kern="1200" dirty="0" smtClean="0"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-ប័ណ្ណចំណាយ</a:t>
                      </a:r>
                      <a:endParaRPr kumimoji="0" lang="en-US" sz="1700" kern="1200" dirty="0" smtClean="0">
                        <a:effectLst/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700" kern="1200" dirty="0" smtClean="0"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-សំណើសុំចំណាយមានចំណារ​ឯកភាពពីប្រធាន គ.ម.ស</a:t>
                      </a:r>
                      <a:endParaRPr kumimoji="0" lang="en-US" sz="1700" kern="1200" dirty="0" smtClean="0">
                        <a:effectLst/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700" kern="1200" dirty="0" smtClean="0"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-វិក្កយបត្រ</a:t>
                      </a:r>
                      <a:endParaRPr kumimoji="0" lang="en-US" sz="1700" kern="1200" dirty="0" smtClean="0">
                        <a:effectLst/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700" kern="1200" dirty="0" smtClean="0"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-បញ្ជីវត្តមាន</a:t>
                      </a:r>
                      <a:r>
                        <a:rPr kumimoji="0" lang="km-KH" sz="1700" kern="1200" baseline="0" dirty="0" smtClean="0"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  </a:t>
                      </a:r>
                      <a:r>
                        <a:rPr kumimoji="0" lang="km-KH" sz="1700" kern="1200" dirty="0" smtClean="0"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របៀបវារៈប្រជុំ</a:t>
                      </a:r>
                      <a:endParaRPr kumimoji="0" lang="en-US" sz="1700" kern="1200" dirty="0" smtClean="0">
                        <a:effectLst/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r>
                        <a:rPr kumimoji="0" lang="km-KH" sz="1700" kern="1200" dirty="0" smtClean="0"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កំណត់ហេតុ ឬរបាយការណ៍</a:t>
                      </a:r>
                      <a:endParaRPr lang="en-US" sz="1700" dirty="0" smtClean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151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km-KH" sz="1700" dirty="0" smtClean="0"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៤</a:t>
                      </a:r>
                      <a:endParaRPr lang="en-US" sz="1700" dirty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km-KH" sz="17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ការពិនិត្យតាមដាន និងបង្ការសិស្សបោះបង់</a:t>
                      </a:r>
                      <a:endParaRPr lang="en-US" sz="1700" dirty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kumimoji="0" lang="km-KH" sz="17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-ផែនការពិនិត្យតាមដាន</a:t>
                      </a:r>
                      <a:endParaRPr kumimoji="0" lang="en-US" sz="17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7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-រៀបចំសំណើសុំចំណាយ</a:t>
                      </a:r>
                      <a:endParaRPr kumimoji="0" lang="en-US" sz="17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7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-កត់ត្រាប័ណ្ណចំណាយ</a:t>
                      </a:r>
                      <a:endParaRPr kumimoji="0" lang="en-US" sz="17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7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-វិក្កយបត្រ</a:t>
                      </a:r>
                      <a:endParaRPr kumimoji="0" lang="en-US" sz="17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7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-តារាងបើកប្រាក់ឧបត្ថម្ភ (បើអ្នកទទួលលើសពី ០១ នាក់)</a:t>
                      </a:r>
                      <a:endParaRPr kumimoji="0" lang="en-US" sz="17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7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-លិខិតឧទ្ទេសនាម</a:t>
                      </a:r>
                      <a:endParaRPr kumimoji="0" lang="en-US" sz="17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r>
                        <a:rPr kumimoji="0" lang="km-KH" sz="17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-របាយការណ៍លទ្ធផល</a:t>
                      </a:r>
                      <a:endParaRPr lang="en-US" sz="1700" dirty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kumimoji="0" lang="km-KH" sz="17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-ប័ណ្ណចំណាយ</a:t>
                      </a:r>
                      <a:endParaRPr kumimoji="0" lang="en-US" sz="17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7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-សំណើសុំចំណាយមានចំណារ​</a:t>
                      </a:r>
                    </a:p>
                    <a:p>
                      <a:pPr lvl="0"/>
                      <a:r>
                        <a:rPr kumimoji="0" lang="km-KH" sz="17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​</a:t>
                      </a:r>
                      <a:r>
                        <a:rPr kumimoji="0" lang="km-KH" sz="1700" kern="1200" baseline="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 </a:t>
                      </a:r>
                      <a:r>
                        <a:rPr kumimoji="0" lang="km-KH" sz="17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ឯកភាពពីប្រធាន គ.ម.ស</a:t>
                      </a:r>
                      <a:endParaRPr kumimoji="0" lang="en-US" sz="17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7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-វិក្កយបត្រ</a:t>
                      </a:r>
                      <a:endParaRPr kumimoji="0" lang="en-US" sz="17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7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-តារាងបើកប្រាក់ឧបត្ថម្ភ</a:t>
                      </a:r>
                      <a:endParaRPr kumimoji="0" lang="en-US" sz="17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7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-លិខិតឧទ្ទេសនាម</a:t>
                      </a:r>
                      <a:endParaRPr kumimoji="0" lang="en-US" sz="17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r>
                        <a:rPr kumimoji="0" lang="km-KH" sz="17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-របាយការណ៍លទ្ធផល</a:t>
                      </a:r>
                      <a:endParaRPr lang="en-US" sz="1700" dirty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08159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km-KH" sz="1700" dirty="0" smtClean="0"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៥</a:t>
                      </a:r>
                      <a:endParaRPr lang="en-US" sz="1700" dirty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km-KH" sz="17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មិត្តអប់រំមិត្ត</a:t>
                      </a:r>
                      <a:endParaRPr lang="en-US" sz="1700" dirty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kumimoji="0" lang="km-KH" sz="17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ផែនការ</a:t>
                      </a:r>
                      <a:endParaRPr kumimoji="0" lang="en-US" sz="17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7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រៀបចំសំណើសុំចំណាយ</a:t>
                      </a:r>
                      <a:endParaRPr kumimoji="0" lang="en-US" sz="17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7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កត់ត្រាប័ណ្ណចំណាយ</a:t>
                      </a:r>
                      <a:endParaRPr kumimoji="0" lang="en-US" sz="17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7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វិក្កយបត្រ</a:t>
                      </a:r>
                      <a:endParaRPr kumimoji="0" lang="en-US" sz="17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7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បញ្ជីវត្តមាន</a:t>
                      </a:r>
                      <a:endParaRPr kumimoji="0" lang="en-US" sz="17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r>
                        <a:rPr kumimoji="0" lang="km-KH" sz="17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របាយការណ៍លទ្ធផល</a:t>
                      </a:r>
                      <a:endParaRPr lang="en-US" sz="1700" dirty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kumimoji="0" lang="km-KH" sz="17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ប័ណ្ណចំណាយ</a:t>
                      </a:r>
                      <a:endParaRPr kumimoji="0" lang="en-US" sz="17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7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សំណើសុំចំណាយមានចំណារ​ឯកភាពពីប្រធាន គ.ម.ស</a:t>
                      </a:r>
                      <a:endParaRPr kumimoji="0" lang="en-US" sz="17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7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វិក្កយបត្រ</a:t>
                      </a:r>
                      <a:endParaRPr kumimoji="0" lang="en-US" sz="17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7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បញ្ជីវត្តមាន</a:t>
                      </a:r>
                      <a:endParaRPr kumimoji="0" lang="en-US" sz="17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r>
                        <a:rPr kumimoji="0" lang="km-KH" sz="17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របាយការណ៍លទ្ធផល</a:t>
                      </a:r>
                      <a:endParaRPr lang="en-US" sz="1700" dirty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7961306"/>
                  </a:ext>
                </a:extLst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29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7517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79512" y="188640"/>
            <a:ext cx="8749480" cy="6552728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1800" dirty="0" smtClean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pPr marL="0" indent="0" algn="ctr">
              <a:buNone/>
            </a:pPr>
            <a:r>
              <a:rPr lang="km-KH" sz="18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មាតិកា</a:t>
            </a:r>
            <a:r>
              <a:rPr lang="en-US" sz="18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 </a:t>
            </a:r>
            <a:r>
              <a:rPr lang="km-KH" sz="18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(ត)</a:t>
            </a:r>
            <a:endParaRPr lang="en-US" sz="1800" dirty="0" smtClean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pPr marL="0" indent="0" algn="ctr">
              <a:lnSpc>
                <a:spcPct val="150000"/>
              </a:lnSpc>
              <a:spcAft>
                <a:spcPts val="1200"/>
              </a:spcAft>
              <a:buNone/>
            </a:pPr>
            <a:endParaRPr lang="ca-ES" sz="300" dirty="0" smtClean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pPr marL="0" indent="0">
              <a:lnSpc>
                <a:spcPts val="2160"/>
              </a:lnSpc>
              <a:spcAft>
                <a:spcPts val="1200"/>
              </a:spcAft>
              <a:buNone/>
            </a:pPr>
            <a:r>
              <a:rPr lang="km-KH" sz="16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	</a:t>
            </a:r>
            <a:r>
              <a:rPr lang="en-US" sz="16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XI</a:t>
            </a:r>
            <a:r>
              <a:rPr lang="en-US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. </a:t>
            </a:r>
            <a:r>
              <a:rPr lang="km-KH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នីតិវិធីនៃការទិញ ជួសជុល សាងសង់ និងសេវា</a:t>
            </a:r>
            <a:r>
              <a:rPr lang="km-KH" sz="16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កម្ម</a:t>
            </a:r>
          </a:p>
          <a:p>
            <a:pPr marL="0" indent="0">
              <a:lnSpc>
                <a:spcPts val="2160"/>
              </a:lnSpc>
              <a:spcAft>
                <a:spcPts val="1200"/>
              </a:spcAft>
              <a:buNone/>
            </a:pPr>
            <a:r>
              <a:rPr lang="km-KH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	</a:t>
            </a:r>
            <a:r>
              <a:rPr lang="en-US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XII. </a:t>
            </a:r>
            <a:r>
              <a:rPr lang="km-KH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ប្រព័ន្ធ</a:t>
            </a:r>
            <a:r>
              <a:rPr lang="km-KH" sz="16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គណនេយ្យ</a:t>
            </a:r>
          </a:p>
          <a:p>
            <a:pPr marL="0" indent="0">
              <a:lnSpc>
                <a:spcPts val="2160"/>
              </a:lnSpc>
              <a:spcAft>
                <a:spcPts val="1200"/>
              </a:spcAft>
              <a:buNone/>
            </a:pPr>
            <a:r>
              <a:rPr lang="km-KH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	</a:t>
            </a:r>
            <a:r>
              <a:rPr lang="en-US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XIII. </a:t>
            </a:r>
            <a:r>
              <a:rPr lang="km-KH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ការពិនិត្យតាម</a:t>
            </a:r>
            <a:r>
              <a:rPr lang="km-KH" sz="16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ដាន</a:t>
            </a:r>
          </a:p>
          <a:p>
            <a:pPr marL="0" indent="0">
              <a:lnSpc>
                <a:spcPts val="2160"/>
              </a:lnSpc>
              <a:spcAft>
                <a:spcPts val="1200"/>
              </a:spcAft>
              <a:buNone/>
            </a:pPr>
            <a:r>
              <a:rPr lang="km-KH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	</a:t>
            </a:r>
            <a:r>
              <a:rPr lang="en-US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XIV. </a:t>
            </a:r>
            <a:r>
              <a:rPr lang="km-KH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ប្រព័ន្ធរបាយ</a:t>
            </a:r>
            <a:r>
              <a:rPr lang="km-KH" sz="16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ការណ៍</a:t>
            </a:r>
          </a:p>
          <a:p>
            <a:pPr marL="0" indent="0">
              <a:lnSpc>
                <a:spcPts val="2160"/>
              </a:lnSpc>
              <a:spcAft>
                <a:spcPts val="1200"/>
              </a:spcAft>
              <a:buNone/>
            </a:pPr>
            <a:r>
              <a:rPr lang="km-KH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	</a:t>
            </a:r>
            <a:r>
              <a:rPr lang="en-US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XV. </a:t>
            </a:r>
            <a:r>
              <a:rPr lang="km-KH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ប្រព័ន្ធត្រួតពិនិត្យផ្ទៃ</a:t>
            </a:r>
            <a:r>
              <a:rPr lang="km-KH" sz="16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ក្នុង</a:t>
            </a:r>
          </a:p>
          <a:p>
            <a:pPr marL="0" indent="0">
              <a:lnSpc>
                <a:spcPts val="2160"/>
              </a:lnSpc>
              <a:spcAft>
                <a:spcPts val="1200"/>
              </a:spcAft>
              <a:buNone/>
            </a:pPr>
            <a:r>
              <a:rPr lang="km-KH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	</a:t>
            </a:r>
            <a:r>
              <a:rPr lang="en-US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XVI.</a:t>
            </a:r>
            <a:r>
              <a:rPr lang="km-KH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 ការធ្វើសវន</a:t>
            </a:r>
            <a:r>
              <a:rPr lang="km-KH" sz="16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កម្ម</a:t>
            </a:r>
          </a:p>
          <a:p>
            <a:pPr marL="0" indent="0">
              <a:lnSpc>
                <a:spcPts val="2160"/>
              </a:lnSpc>
              <a:spcAft>
                <a:spcPts val="1200"/>
              </a:spcAft>
              <a:buNone/>
            </a:pPr>
            <a:r>
              <a:rPr lang="km-KH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	</a:t>
            </a:r>
            <a:r>
              <a:rPr lang="en-US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XVII. </a:t>
            </a:r>
            <a:r>
              <a:rPr lang="km-KH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ការងារចុង</a:t>
            </a:r>
            <a:r>
              <a:rPr lang="km-KH" sz="16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ការិយបរិច្ឆេទ</a:t>
            </a:r>
          </a:p>
          <a:p>
            <a:pPr marL="0" indent="0">
              <a:lnSpc>
                <a:spcPts val="2160"/>
              </a:lnSpc>
              <a:spcAft>
                <a:spcPts val="1200"/>
              </a:spcAft>
              <a:buNone/>
            </a:pPr>
            <a:r>
              <a:rPr lang="km-KH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ជំពូក ៣</a:t>
            </a:r>
            <a:r>
              <a:rPr lang="en-US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 -</a:t>
            </a:r>
            <a:r>
              <a:rPr lang="km-KH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 ប្រព័ន្ធគ្រប់គ្រងឯក</a:t>
            </a:r>
            <a:r>
              <a:rPr lang="km-KH" sz="16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សារ</a:t>
            </a:r>
          </a:p>
          <a:p>
            <a:pPr marL="0" indent="0">
              <a:lnSpc>
                <a:spcPts val="2160"/>
              </a:lnSpc>
              <a:spcAft>
                <a:spcPts val="1200"/>
              </a:spcAft>
              <a:buNone/>
            </a:pPr>
            <a:r>
              <a:rPr lang="km-KH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	១</a:t>
            </a:r>
            <a:r>
              <a:rPr lang="en-US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.</a:t>
            </a:r>
            <a:r>
              <a:rPr lang="km-KH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 គោល</a:t>
            </a:r>
            <a:r>
              <a:rPr lang="km-KH" sz="16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ការណ៍</a:t>
            </a:r>
          </a:p>
          <a:p>
            <a:pPr marL="0" indent="0">
              <a:lnSpc>
                <a:spcPts val="2160"/>
              </a:lnSpc>
              <a:spcAft>
                <a:spcPts val="1200"/>
              </a:spcAft>
              <a:buNone/>
            </a:pPr>
            <a:r>
              <a:rPr lang="km-KH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	២</a:t>
            </a:r>
            <a:r>
              <a:rPr lang="en-US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.</a:t>
            </a:r>
            <a:r>
              <a:rPr lang="km-KH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 ការរៀបចំឯកសារជាក្រុមសម្រាប់សាលា</a:t>
            </a:r>
            <a:r>
              <a:rPr lang="km-KH" sz="16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រៀន</a:t>
            </a:r>
          </a:p>
          <a:p>
            <a:pPr marL="0" indent="0">
              <a:lnSpc>
                <a:spcPts val="2160"/>
              </a:lnSpc>
              <a:spcAft>
                <a:spcPts val="1200"/>
              </a:spcAft>
              <a:buNone/>
            </a:pPr>
            <a:r>
              <a:rPr lang="km-KH" sz="16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ជំពូក ៤ - ទម្រង់គំរូសម្រាប់ការគ្រប់គ្រងមូលនិធិដំណើរការសាលារៀនសាធារណៈ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37622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21544" y="44624"/>
            <a:ext cx="8229600" cy="720080"/>
          </a:xfrm>
        </p:spPr>
        <p:txBody>
          <a:bodyPr>
            <a:noAutofit/>
          </a:bodyPr>
          <a:lstStyle/>
          <a:p>
            <a:pPr algn="ctr"/>
            <a:r>
              <a:rPr lang="x-none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>IX. </a:t>
            </a:r>
            <a:r>
              <a:rPr lang="km-KH" sz="1800" dirty="0">
                <a:latin typeface="Khmer MEF2" panose="02000506000000020004" pitchFamily="2" charset="0"/>
                <a:cs typeface="Khmer MEF2" panose="02000506000000020004" pitchFamily="2" charset="0"/>
              </a:rPr>
              <a:t>ការអនុវត្ត</a:t>
            </a:r>
            <a:r>
              <a:rPr lang="km-KH" sz="1800" dirty="0" smtClean="0">
                <a:latin typeface="Khmer MEF2" panose="02000506000000020004" pitchFamily="2" charset="0"/>
                <a:cs typeface="Khmer MEF2" panose="02000506000000020004" pitchFamily="2" charset="0"/>
              </a:rPr>
              <a:t>ថវិកា (ត)</a:t>
            </a:r>
            <a:r>
              <a:rPr lang="en-US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/>
            </a:r>
            <a:br>
              <a:rPr lang="en-US" sz="1800" b="1" dirty="0">
                <a:latin typeface="Khmer MEF2" panose="02000506000000020004" pitchFamily="2" charset="0"/>
                <a:cs typeface="Khmer MEF2" panose="02000506000000020004" pitchFamily="2" charset="0"/>
              </a:rPr>
            </a:br>
            <a:endParaRPr lang="en-US" sz="1800" dirty="0">
              <a:latin typeface="Khmer MEF2" panose="02000506000000020004" pitchFamily="2" charset="0"/>
              <a:cs typeface="Khmer MEF2" panose="02000506000000020004" pitchFamily="2" charset="0"/>
            </a:endParaRPr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86105918"/>
              </p:ext>
            </p:extLst>
          </p:nvPr>
        </p:nvGraphicFramePr>
        <p:xfrm>
          <a:off x="250825" y="548680"/>
          <a:ext cx="8642352" cy="608076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76759">
                  <a:extLst>
                    <a:ext uri="{9D8B030D-6E8A-4147-A177-3AD203B41FA5}">
                      <a16:colId xmlns:a16="http://schemas.microsoft.com/office/drawing/2014/main" val="1490027939"/>
                    </a:ext>
                  </a:extLst>
                </a:gridCol>
                <a:gridCol w="2232248">
                  <a:extLst>
                    <a:ext uri="{9D8B030D-6E8A-4147-A177-3AD203B41FA5}">
                      <a16:colId xmlns:a16="http://schemas.microsoft.com/office/drawing/2014/main" val="3813737378"/>
                    </a:ext>
                  </a:extLst>
                </a:gridCol>
                <a:gridCol w="2880320">
                  <a:extLst>
                    <a:ext uri="{9D8B030D-6E8A-4147-A177-3AD203B41FA5}">
                      <a16:colId xmlns:a16="http://schemas.microsoft.com/office/drawing/2014/main" val="1186522137"/>
                    </a:ext>
                  </a:extLst>
                </a:gridCol>
                <a:gridCol w="2953025">
                  <a:extLst>
                    <a:ext uri="{9D8B030D-6E8A-4147-A177-3AD203B41FA5}">
                      <a16:colId xmlns:a16="http://schemas.microsoft.com/office/drawing/2014/main" val="362841244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m-KH" sz="500" baseline="0" dirty="0" smtClean="0">
                        <a:solidFill>
                          <a:schemeClr val="tx1"/>
                        </a:solidFill>
                        <a:effectLst/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m-KH" sz="1800" dirty="0" smtClean="0">
                          <a:solidFill>
                            <a:schemeClr val="tx1"/>
                          </a:solidFill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ល.រ</a:t>
                      </a:r>
                      <a:endParaRPr lang="en-US" sz="1800" dirty="0" smtClean="0">
                        <a:solidFill>
                          <a:schemeClr val="tx1"/>
                        </a:solidFill>
                        <a:effectLst/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endParaRPr lang="en-US" sz="500" baseline="0" dirty="0">
                        <a:solidFill>
                          <a:schemeClr val="tx1"/>
                        </a:solidFill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m-KH" sz="500" baseline="0" dirty="0" smtClean="0">
                        <a:solidFill>
                          <a:schemeClr val="tx1"/>
                        </a:solidFill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pPr algn="ctr"/>
                      <a:endParaRPr lang="km-KH" sz="500" baseline="0" dirty="0" smtClean="0">
                        <a:solidFill>
                          <a:schemeClr val="tx1"/>
                        </a:solidFill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pPr algn="ctr"/>
                      <a:r>
                        <a:rPr lang="km-KH" sz="1800" dirty="0" smtClean="0">
                          <a:solidFill>
                            <a:schemeClr val="tx1"/>
                          </a:solidFill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សកម្មភាព</a:t>
                      </a:r>
                      <a:endParaRPr lang="en-US" sz="1800" dirty="0">
                        <a:solidFill>
                          <a:schemeClr val="tx1"/>
                        </a:solidFill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m-KH" sz="500" baseline="0" dirty="0" smtClean="0">
                        <a:solidFill>
                          <a:schemeClr val="tx1"/>
                        </a:solidFill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pPr algn="ctr"/>
                      <a:endParaRPr lang="km-KH" sz="500" baseline="0" dirty="0" smtClean="0">
                        <a:solidFill>
                          <a:schemeClr val="tx1"/>
                        </a:solidFill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pPr algn="ctr"/>
                      <a:r>
                        <a:rPr lang="km-KH" sz="1800" dirty="0" smtClean="0">
                          <a:solidFill>
                            <a:schemeClr val="tx1"/>
                          </a:solidFill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ការអនុវត្ត</a:t>
                      </a:r>
                      <a:endParaRPr lang="en-US" sz="1800" dirty="0">
                        <a:solidFill>
                          <a:schemeClr val="tx1"/>
                        </a:solidFill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m-KH" sz="500" baseline="0" dirty="0" smtClean="0">
                        <a:solidFill>
                          <a:schemeClr val="tx1"/>
                        </a:solidFill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pPr algn="ctr"/>
                      <a:endParaRPr lang="km-KH" sz="500" baseline="0" dirty="0" smtClean="0">
                        <a:solidFill>
                          <a:schemeClr val="tx1"/>
                        </a:solidFill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pPr algn="ctr"/>
                      <a:r>
                        <a:rPr lang="km-KH" sz="1800" dirty="0" smtClean="0">
                          <a:solidFill>
                            <a:schemeClr val="tx1"/>
                          </a:solidFill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ឯកសាររក្សាទុក</a:t>
                      </a:r>
                      <a:endParaRPr lang="en-US" sz="1800" dirty="0">
                        <a:solidFill>
                          <a:schemeClr val="tx1"/>
                        </a:solidFill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73317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endParaRPr lang="km-KH" sz="500" baseline="0" dirty="0" smtClean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pPr algn="r"/>
                      <a:r>
                        <a:rPr lang="km-KH" sz="1800" dirty="0" smtClean="0"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៦</a:t>
                      </a:r>
                      <a:endParaRPr lang="en-US" sz="1800" dirty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m-KH" sz="500" spc="-150" baseline="0" dirty="0" smtClean="0">
                        <a:effectLst/>
                        <a:latin typeface="Khmer MEF1" panose="02000506000000020004" pitchFamily="2" charset="0"/>
                        <a:ea typeface="Times New Roman" panose="02020603050405020304" pitchFamily="18" charset="0"/>
                        <a:cs typeface="Khmer MEF1" panose="02000506000000020004" pitchFamily="2" charset="0"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m-KH" sz="1800" spc="-150" dirty="0" smtClean="0">
                          <a:effectLst/>
                          <a:latin typeface="Khmer MEF1" panose="02000506000000020004" pitchFamily="2" charset="0"/>
                          <a:ea typeface="Times New Roman" panose="02020603050405020304" pitchFamily="18" charset="0"/>
                          <a:cs typeface="Khmer MEF1" panose="02000506000000020004" pitchFamily="2" charset="0"/>
                        </a:rPr>
                        <a:t>ការ</a:t>
                      </a:r>
                      <a:r>
                        <a:rPr lang="km-KH" sz="1800" spc="-150" dirty="0">
                          <a:effectLst/>
                          <a:latin typeface="Khmer MEF1" panose="02000506000000020004" pitchFamily="2" charset="0"/>
                          <a:ea typeface="Times New Roman" panose="02020603050405020304" pitchFamily="18" charset="0"/>
                          <a:cs typeface="Khmer MEF1" panose="02000506000000020004" pitchFamily="2" charset="0"/>
                        </a:rPr>
                        <a:t>បំប៉នឬសិក្ខាសាលា</a:t>
                      </a:r>
                      <a:endParaRPr lang="en-US" sz="1800" dirty="0">
                        <a:effectLst/>
                        <a:latin typeface="Khmer MEF1" panose="02000506000000020004" pitchFamily="2" charset="0"/>
                        <a:ea typeface="Times New Roman" panose="02020603050405020304" pitchFamily="18" charset="0"/>
                        <a:cs typeface="Khmer MEF1" panose="02000506000000020004" pitchFamily="2" charset="0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/>
                      <a:endParaRPr kumimoji="0" lang="km-KH" sz="500" kern="1200" baseline="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8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-ផែនការ</a:t>
                      </a:r>
                      <a:endParaRPr kumimoji="0" lang="en-US" sz="18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8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-រៀបចំសំណើសុំចំណាយ</a:t>
                      </a:r>
                      <a:endParaRPr kumimoji="0" lang="en-US" sz="18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8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-កត់ត្រាប័ណ្ណចំណាយ</a:t>
                      </a:r>
                      <a:endParaRPr kumimoji="0" lang="en-US" sz="18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8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-វិក្កយបត្រ</a:t>
                      </a:r>
                      <a:endParaRPr kumimoji="0" lang="en-US" sz="18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8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-តារាងបើកប្រាក់ឧបត្ថម្ភ (បើអ្នកទទួលលើសពី ០១ នាក់)</a:t>
                      </a:r>
                      <a:endParaRPr kumimoji="0" lang="en-US" sz="18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r>
                        <a:rPr kumimoji="0" lang="km-KH" sz="18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-របាយការណ៍លទ្ធផល</a:t>
                      </a:r>
                      <a:endParaRPr lang="en-US" sz="1800" dirty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/>
                      <a:endParaRPr kumimoji="0" lang="km-KH" sz="500" kern="1200" baseline="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8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-ប័ណ្ណចំណាយ</a:t>
                      </a:r>
                      <a:endParaRPr kumimoji="0" lang="en-US" sz="18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8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-សំណើសុំចំណាយមានចំណារ​</a:t>
                      </a:r>
                    </a:p>
                    <a:p>
                      <a:pPr lvl="0"/>
                      <a:r>
                        <a:rPr kumimoji="0" lang="km-KH" sz="18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​  ឯកភាពពីប្រធាន គ.ម.ស</a:t>
                      </a:r>
                      <a:endParaRPr kumimoji="0" lang="en-US" sz="18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8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-វិក្កយបត្រ</a:t>
                      </a:r>
                      <a:endParaRPr kumimoji="0" lang="en-US" sz="18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8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-តារាងបើកប្រាក់ឧបត្ថម្ភ</a:t>
                      </a:r>
                      <a:endParaRPr kumimoji="0" lang="en-US" sz="18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r>
                        <a:rPr kumimoji="0" lang="km-KH" sz="18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-របាយការណ៍លទ្ធផល</a:t>
                      </a:r>
                      <a:endParaRPr lang="en-US" sz="1800" dirty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72552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km-KH" dirty="0" smtClean="0"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៧</a:t>
                      </a:r>
                      <a:endParaRPr lang="en-US" dirty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km-KH" sz="18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ការសិក្សាស្រាវជ្រាវ</a:t>
                      </a:r>
                      <a:endParaRPr lang="en-US" dirty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kumimoji="0" lang="km-KH" sz="18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-ផែនការ</a:t>
                      </a:r>
                      <a:endParaRPr kumimoji="0" lang="en-US" sz="18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8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-រៀបចំសំណើសុំចំណាយ</a:t>
                      </a:r>
                      <a:endParaRPr kumimoji="0" lang="en-US" sz="18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8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-កត់ត្រាប័ណ្ណចំណាយ</a:t>
                      </a:r>
                      <a:endParaRPr kumimoji="0" lang="en-US" sz="18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8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-វិក្កយបត្រ</a:t>
                      </a:r>
                      <a:endParaRPr kumimoji="0" lang="en-US" sz="18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r>
                        <a:rPr kumimoji="0" lang="km-KH" sz="18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-របាយការណ៍លទ្ធផល</a:t>
                      </a:r>
                      <a:endParaRPr lang="en-US" dirty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kumimoji="0" lang="km-KH" sz="18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-ប័ណ្ណចំណាយ</a:t>
                      </a:r>
                      <a:endParaRPr kumimoji="0" lang="en-US" sz="18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8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-សំណើសុំចំណាយមានចំណារ​</a:t>
                      </a:r>
                    </a:p>
                    <a:p>
                      <a:pPr lvl="0"/>
                      <a:r>
                        <a:rPr kumimoji="0" lang="km-KH" sz="18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​  ឯកភាពពីប្រធាន គ.ម.ស</a:t>
                      </a:r>
                      <a:endParaRPr kumimoji="0" lang="en-US" sz="18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8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-វិក្កយបត្រ</a:t>
                      </a:r>
                      <a:endParaRPr kumimoji="0" lang="en-US" sz="18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r>
                        <a:rPr kumimoji="0" lang="km-KH" sz="18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-របាយការណ៍លទ្ធផល</a:t>
                      </a:r>
                      <a:endParaRPr lang="en-US" dirty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82490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km-KH" dirty="0" smtClean="0"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៨</a:t>
                      </a:r>
                      <a:endParaRPr lang="en-US" dirty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m-KH" sz="18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ការចំណាយទិញសម្ភារៈទំនិញ សេវា និងសំណង់ លើសពី ៥ លានរៀលឡើង</a:t>
                      </a:r>
                      <a:endParaRPr kumimoji="0" lang="en-US" sz="18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endParaRPr lang="en-US" dirty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kumimoji="0" lang="km-KH" sz="18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-ទម្រង់សាកសួរតម្លៃចំនួន ០៣សន្លឹក  (ពីអ្នកផ្គត់ផ្គង់ខុសគ្នា)</a:t>
                      </a:r>
                      <a:endParaRPr kumimoji="0" lang="en-US" sz="18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8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-តារាងវាយតម្លៃ</a:t>
                      </a:r>
                      <a:endParaRPr kumimoji="0" lang="en-US" sz="18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8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-កំណត់ហេតុប្រគល់-ទទួល</a:t>
                      </a:r>
                      <a:endParaRPr kumimoji="0" lang="en-US" sz="18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8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-វិក្កយបត្រ</a:t>
                      </a:r>
                      <a:endParaRPr kumimoji="0" lang="en-US" sz="18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8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-រៀបចំសំណើសុំចំណាយ</a:t>
                      </a:r>
                      <a:endParaRPr kumimoji="0" lang="en-US" sz="18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r>
                        <a:rPr kumimoji="0" lang="km-KH" sz="18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-រៀបចំប័ណ្ណចំណាយ</a:t>
                      </a:r>
                      <a:endParaRPr lang="en-US" dirty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kumimoji="0" lang="km-KH" sz="18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-ប័ណ្ណចំណាយ</a:t>
                      </a:r>
                      <a:endParaRPr kumimoji="0" lang="en-US" sz="18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8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-សំណើសុំចំណាយ</a:t>
                      </a:r>
                      <a:endParaRPr kumimoji="0" lang="en-US" sz="18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8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-កំណត់ហេតុប្រគល់-ទទួល</a:t>
                      </a:r>
                      <a:endParaRPr kumimoji="0" lang="en-US" sz="18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8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-វិក្កយបត្រ</a:t>
                      </a:r>
                      <a:endParaRPr kumimoji="0" lang="en-US" sz="18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8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-ទម្រង់សាកសួរតម្លៃចំនួន ០៣សន្លឹក (ពីអ្នកផ្គត់ផ្គង់ខុសគ្នា)</a:t>
                      </a:r>
                      <a:endParaRPr kumimoji="0" lang="en-US" sz="18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r>
                        <a:rPr kumimoji="0" lang="km-KH" sz="18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-តារាងវាយតម្លៃ</a:t>
                      </a:r>
                      <a:endParaRPr lang="en-US" dirty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8448723"/>
                  </a:ext>
                </a:extLst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30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23531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688632"/>
          </a:xfrm>
        </p:spPr>
        <p:txBody>
          <a:bodyPr/>
          <a:lstStyle/>
          <a:p>
            <a:pPr marL="0" indent="0">
              <a:buNone/>
            </a:pPr>
            <a:r>
              <a:rPr lang="km-KH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>៥. រំហូរនៃការចំណាយថវិកា</a:t>
            </a:r>
            <a:endParaRPr lang="en-US" sz="1800" b="1" dirty="0">
              <a:latin typeface="Khmer MEF2" panose="02000506000000020004" pitchFamily="2" charset="0"/>
              <a:cs typeface="Khmer MEF2" panose="02000506000000020004" pitchFamily="2" charset="0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21544" y="116632"/>
            <a:ext cx="8229600" cy="720080"/>
          </a:xfrm>
        </p:spPr>
        <p:txBody>
          <a:bodyPr>
            <a:noAutofit/>
          </a:bodyPr>
          <a:lstStyle/>
          <a:p>
            <a:pPr algn="ctr"/>
            <a:r>
              <a:rPr lang="x-none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>IX. </a:t>
            </a:r>
            <a:r>
              <a:rPr lang="km-KH" sz="1800" dirty="0">
                <a:latin typeface="Khmer MEF2" panose="02000506000000020004" pitchFamily="2" charset="0"/>
                <a:cs typeface="Khmer MEF2" panose="02000506000000020004" pitchFamily="2" charset="0"/>
              </a:rPr>
              <a:t>ការអនុវត្ត</a:t>
            </a:r>
            <a:r>
              <a:rPr lang="km-KH" sz="1800" dirty="0" smtClean="0">
                <a:latin typeface="Khmer MEF2" panose="02000506000000020004" pitchFamily="2" charset="0"/>
                <a:cs typeface="Khmer MEF2" panose="02000506000000020004" pitchFamily="2" charset="0"/>
              </a:rPr>
              <a:t>ថវិកា (ត)</a:t>
            </a:r>
            <a:r>
              <a:rPr lang="en-US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/>
            </a:r>
            <a:br>
              <a:rPr lang="en-US" sz="1800" b="1" dirty="0">
                <a:latin typeface="Khmer MEF2" panose="02000506000000020004" pitchFamily="2" charset="0"/>
                <a:cs typeface="Khmer MEF2" panose="02000506000000020004" pitchFamily="2" charset="0"/>
              </a:rPr>
            </a:br>
            <a:endParaRPr lang="en-US" sz="1800" dirty="0">
              <a:latin typeface="Khmer MEF2" panose="02000506000000020004" pitchFamily="2" charset="0"/>
              <a:cs typeface="Khmer MEF2" panose="02000506000000020004" pitchFamily="2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539552" y="1556792"/>
            <a:ext cx="8111592" cy="3240360"/>
            <a:chOff x="0" y="0"/>
            <a:chExt cx="6079331" cy="2499360"/>
          </a:xfrm>
        </p:grpSpPr>
        <p:grpSp>
          <p:nvGrpSpPr>
            <p:cNvPr id="6" name="Group 5"/>
            <p:cNvGrpSpPr/>
            <p:nvPr/>
          </p:nvGrpSpPr>
          <p:grpSpPr>
            <a:xfrm>
              <a:off x="544152" y="100977"/>
              <a:ext cx="4917824" cy="2273593"/>
              <a:chOff x="-134035" y="0"/>
              <a:chExt cx="5116231" cy="2274276"/>
            </a:xfrm>
          </p:grpSpPr>
          <p:sp>
            <p:nvSpPr>
              <p:cNvPr id="8" name="Rectangle 7"/>
              <p:cNvSpPr>
                <a:spLocks noChangeArrowheads="1"/>
              </p:cNvSpPr>
              <p:nvPr/>
            </p:nvSpPr>
            <p:spPr bwMode="auto">
              <a:xfrm>
                <a:off x="3458240" y="0"/>
                <a:ext cx="1506415" cy="815340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 algn="ctr">
                  <a:spcBef>
                    <a:spcPts val="0"/>
                  </a:spcBef>
                  <a:spcAft>
                    <a:spcPts val="0"/>
                  </a:spcAft>
                </a:pPr>
                <a:r>
                  <a:rPr lang="km-KH" dirty="0">
                    <a:effectLst/>
                    <a:latin typeface="Khmer MEF1" panose="02000506000000020004" pitchFamily="2" charset="0"/>
                    <a:ea typeface="Times New Roman" panose="02020603050405020304" pitchFamily="18" charset="0"/>
                    <a:cs typeface="Khmer MEF1" panose="02000506000000020004" pitchFamily="2" charset="0"/>
                  </a:rPr>
                  <a:t>ប្រធាន</a:t>
                </a:r>
                <a:endParaRPr lang="en-US" dirty="0">
                  <a:effectLst/>
                  <a:latin typeface="Khmer MEF1" panose="02000506000000020004" pitchFamily="2" charset="0"/>
                  <a:ea typeface="Times New Roman" panose="02020603050405020304" pitchFamily="18" charset="0"/>
                  <a:cs typeface="Khmer MEF1" panose="02000506000000020004" pitchFamily="2" charset="0"/>
                </a:endParaRPr>
              </a:p>
              <a:p>
                <a:pPr marL="0" marR="0" algn="ctr">
                  <a:spcBef>
                    <a:spcPts val="0"/>
                  </a:spcBef>
                  <a:spcAft>
                    <a:spcPts val="0"/>
                  </a:spcAft>
                </a:pPr>
                <a:r>
                  <a:rPr lang="km-KH" dirty="0">
                    <a:effectLst/>
                    <a:latin typeface="Khmer MEF1" panose="02000506000000020004" pitchFamily="2" charset="0"/>
                    <a:ea typeface="Times New Roman" panose="02020603050405020304" pitchFamily="18" charset="0"/>
                    <a:cs typeface="Khmer MEF1" panose="02000506000000020004" pitchFamily="2" charset="0"/>
                  </a:rPr>
                  <a:t>គ.ម.ស.</a:t>
                </a:r>
                <a:endParaRPr lang="en-US" dirty="0">
                  <a:effectLst/>
                  <a:latin typeface="Khmer MEF1" panose="02000506000000020004" pitchFamily="2" charset="0"/>
                  <a:ea typeface="Times New Roman" panose="02020603050405020304" pitchFamily="18" charset="0"/>
                  <a:cs typeface="Khmer MEF1" panose="02000506000000020004" pitchFamily="2" charset="0"/>
                </a:endParaRPr>
              </a:p>
            </p:txBody>
          </p:sp>
          <p:sp>
            <p:nvSpPr>
              <p:cNvPr id="9" name="Rectangle 8"/>
              <p:cNvSpPr>
                <a:spLocks noChangeArrowheads="1"/>
              </p:cNvSpPr>
              <p:nvPr/>
            </p:nvSpPr>
            <p:spPr bwMode="auto">
              <a:xfrm>
                <a:off x="3464058" y="1451625"/>
                <a:ext cx="1518138" cy="822310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 algn="ctr">
                  <a:spcBef>
                    <a:spcPts val="0"/>
                  </a:spcBef>
                  <a:spcAft>
                    <a:spcPts val="0"/>
                  </a:spcAft>
                </a:pPr>
                <a:endParaRPr lang="km-KH" sz="1200" dirty="0" smtClean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endParaRPr>
              </a:p>
              <a:p>
                <a:pPr marL="0" marR="0" algn="ctr">
                  <a:spcBef>
                    <a:spcPts val="0"/>
                  </a:spcBef>
                  <a:spcAft>
                    <a:spcPts val="0"/>
                  </a:spcAft>
                </a:pPr>
                <a:r>
                  <a:rPr lang="km-KH" dirty="0" smtClean="0">
                    <a:effectLst/>
                    <a:latin typeface="Khmer MEF1" panose="02000506000000020004" pitchFamily="2" charset="0"/>
                    <a:ea typeface="Times New Roman" panose="02020603050405020304" pitchFamily="18" charset="0"/>
                    <a:cs typeface="Khmer MEF1" panose="02000506000000020004" pitchFamily="2" charset="0"/>
                  </a:rPr>
                  <a:t>អនុ</a:t>
                </a:r>
                <a:r>
                  <a:rPr lang="km-KH" dirty="0">
                    <a:effectLst/>
                    <a:latin typeface="Khmer MEF1" panose="02000506000000020004" pitchFamily="2" charset="0"/>
                    <a:ea typeface="Times New Roman" panose="02020603050405020304" pitchFamily="18" charset="0"/>
                    <a:cs typeface="Khmer MEF1" panose="02000506000000020004" pitchFamily="2" charset="0"/>
                  </a:rPr>
                  <a:t>ប្រធាន</a:t>
                </a:r>
                <a:endParaRPr lang="en-US" dirty="0">
                  <a:effectLst/>
                  <a:latin typeface="Khmer MEF1" panose="02000506000000020004" pitchFamily="2" charset="0"/>
                  <a:ea typeface="Times New Roman" panose="02020603050405020304" pitchFamily="18" charset="0"/>
                  <a:cs typeface="Khmer MEF1" panose="02000506000000020004" pitchFamily="2" charset="0"/>
                </a:endParaRPr>
              </a:p>
              <a:p>
                <a:pPr marL="0" marR="0" algn="ctr">
                  <a:spcBef>
                    <a:spcPts val="0"/>
                  </a:spcBef>
                  <a:spcAft>
                    <a:spcPts val="0"/>
                  </a:spcAft>
                </a:pPr>
                <a:r>
                  <a:rPr lang="km-KH" dirty="0">
                    <a:effectLst/>
                    <a:latin typeface="Khmer MEF1" panose="02000506000000020004" pitchFamily="2" charset="0"/>
                    <a:ea typeface="Times New Roman" panose="02020603050405020304" pitchFamily="18" charset="0"/>
                    <a:cs typeface="Khmer MEF1" panose="02000506000000020004" pitchFamily="2" charset="0"/>
                  </a:rPr>
                  <a:t>គ.ម.ស.</a:t>
                </a:r>
                <a:endParaRPr lang="en-US" dirty="0">
                  <a:effectLst/>
                  <a:latin typeface="Khmer MEF1" panose="02000506000000020004" pitchFamily="2" charset="0"/>
                  <a:ea typeface="Times New Roman" panose="02020603050405020304" pitchFamily="18" charset="0"/>
                  <a:cs typeface="Khmer MEF1" panose="02000506000000020004" pitchFamily="2" charset="0"/>
                </a:endParaRPr>
              </a:p>
              <a:p>
                <a:pPr marL="0" marR="0" algn="ctr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dirty="0">
                    <a:effectLst/>
                    <a:latin typeface="Khmer MEF1" panose="02000506000000020004" pitchFamily="2" charset="0"/>
                    <a:ea typeface="Times New Roman" panose="02020603050405020304" pitchFamily="18" charset="0"/>
                    <a:cs typeface="Khmer MEF1" panose="02000506000000020004" pitchFamily="2" charset="0"/>
                  </a:rPr>
                  <a:t> </a:t>
                </a:r>
              </a:p>
            </p:txBody>
          </p:sp>
          <p:sp>
            <p:nvSpPr>
              <p:cNvPr id="10" name="Rectangle 9"/>
              <p:cNvSpPr>
                <a:spLocks noChangeArrowheads="1"/>
              </p:cNvSpPr>
              <p:nvPr/>
            </p:nvSpPr>
            <p:spPr bwMode="auto">
              <a:xfrm>
                <a:off x="1922571" y="1471611"/>
                <a:ext cx="1143000" cy="80232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 algn="just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Khmer MEF1" panose="02000506000000020004" pitchFamily="2" charset="0"/>
                  </a:rPr>
                  <a:t> </a:t>
                </a:r>
              </a:p>
              <a:p>
                <a:pPr marL="0" marR="0" algn="ctr">
                  <a:spcBef>
                    <a:spcPts val="0"/>
                  </a:spcBef>
                  <a:spcAft>
                    <a:spcPts val="0"/>
                  </a:spcAft>
                </a:pPr>
                <a:endParaRPr lang="km-KH" sz="1200" dirty="0" smtClean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endParaRPr>
              </a:p>
              <a:p>
                <a:pPr marL="0" marR="0" algn="ctr">
                  <a:spcBef>
                    <a:spcPts val="0"/>
                  </a:spcBef>
                  <a:spcAft>
                    <a:spcPts val="0"/>
                  </a:spcAft>
                </a:pPr>
                <a:r>
                  <a:rPr lang="km-KH" dirty="0" smtClean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Khmer MEF1" panose="02000506000000020004" pitchFamily="2" charset="0"/>
                  </a:rPr>
                  <a:t>ហេរញ្ញិក</a:t>
                </a:r>
                <a:endParaRPr lang="en-US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endParaRPr>
              </a:p>
            </p:txBody>
          </p:sp>
          <p:sp>
            <p:nvSpPr>
              <p:cNvPr id="11" name="Rectangle 10"/>
              <p:cNvSpPr>
                <a:spLocks noChangeArrowheads="1"/>
              </p:cNvSpPr>
              <p:nvPr/>
            </p:nvSpPr>
            <p:spPr bwMode="auto">
              <a:xfrm>
                <a:off x="-134035" y="1517449"/>
                <a:ext cx="1400103" cy="756827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 algn="ctr">
                  <a:spcBef>
                    <a:spcPts val="0"/>
                  </a:spcBef>
                  <a:spcAft>
                    <a:spcPts val="0"/>
                  </a:spcAft>
                </a:pPr>
                <a:endParaRPr lang="km-KH" sz="1200" dirty="0" smtClean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Khmer MEF1" panose="02000506000000020004" pitchFamily="2" charset="0"/>
                </a:endParaRPr>
              </a:p>
              <a:p>
                <a:pPr marL="0" marR="0" algn="ctr">
                  <a:spcBef>
                    <a:spcPts val="0"/>
                  </a:spcBef>
                  <a:spcAft>
                    <a:spcPts val="0"/>
                  </a:spcAft>
                </a:pPr>
                <a:r>
                  <a:rPr lang="km-KH" dirty="0" smtClean="0">
                    <a:effectLst/>
                    <a:latin typeface="Khmer MEF1" panose="02000506000000020004" pitchFamily="2" charset="0"/>
                    <a:ea typeface="Times New Roman" panose="02020603050405020304" pitchFamily="18" charset="0"/>
                    <a:cs typeface="Khmer MEF1" panose="02000506000000020004" pitchFamily="2" charset="0"/>
                  </a:rPr>
                  <a:t>អ្នក</a:t>
                </a:r>
                <a:r>
                  <a:rPr lang="km-KH" dirty="0">
                    <a:effectLst/>
                    <a:latin typeface="Khmer MEF1" panose="02000506000000020004" pitchFamily="2" charset="0"/>
                    <a:ea typeface="Times New Roman" panose="02020603050405020304" pitchFamily="18" charset="0"/>
                    <a:cs typeface="Khmer MEF1" panose="02000506000000020004" pitchFamily="2" charset="0"/>
                  </a:rPr>
                  <a:t>ស្នើសុំ</a:t>
                </a:r>
                <a:endParaRPr lang="en-US" dirty="0">
                  <a:effectLst/>
                  <a:latin typeface="Khmer MEF1" panose="02000506000000020004" pitchFamily="2" charset="0"/>
                  <a:ea typeface="Times New Roman" panose="02020603050405020304" pitchFamily="18" charset="0"/>
                  <a:cs typeface="Khmer MEF1" panose="02000506000000020004" pitchFamily="2" charset="0"/>
                </a:endParaRPr>
              </a:p>
              <a:p>
                <a:pPr marL="0" marR="0" algn="ctr">
                  <a:spcBef>
                    <a:spcPts val="0"/>
                  </a:spcBef>
                  <a:spcAft>
                    <a:spcPts val="0"/>
                  </a:spcAft>
                </a:pPr>
                <a:r>
                  <a:rPr lang="km-KH" dirty="0">
                    <a:effectLst/>
                    <a:latin typeface="Khmer MEF1" panose="02000506000000020004" pitchFamily="2" charset="0"/>
                    <a:ea typeface="Times New Roman" panose="02020603050405020304" pitchFamily="18" charset="0"/>
                    <a:cs typeface="Khmer MEF1" panose="02000506000000020004" pitchFamily="2" charset="0"/>
                  </a:rPr>
                  <a:t>(សំណើសុំថវិកា)</a:t>
                </a:r>
                <a:endParaRPr lang="en-US" dirty="0">
                  <a:effectLst/>
                  <a:latin typeface="Khmer MEF1" panose="02000506000000020004" pitchFamily="2" charset="0"/>
                  <a:ea typeface="Times New Roman" panose="02020603050405020304" pitchFamily="18" charset="0"/>
                  <a:cs typeface="Khmer MEF1" panose="02000506000000020004" pitchFamily="2" charset="0"/>
                </a:endParaRPr>
              </a:p>
            </p:txBody>
          </p:sp>
          <p:cxnSp>
            <p:nvCxnSpPr>
              <p:cNvPr id="12" name="Straight Arrow Connector 11"/>
              <p:cNvCxnSpPr/>
              <p:nvPr/>
            </p:nvCxnSpPr>
            <p:spPr>
              <a:xfrm>
                <a:off x="3065557" y="1922335"/>
                <a:ext cx="398493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" name="Straight Arrow Connector 12"/>
              <p:cNvCxnSpPr/>
              <p:nvPr/>
            </p:nvCxnSpPr>
            <p:spPr>
              <a:xfrm flipH="1" flipV="1">
                <a:off x="4179277" y="815319"/>
                <a:ext cx="11723" cy="621323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 flipH="1">
                <a:off x="2433506" y="469490"/>
                <a:ext cx="1009562" cy="11723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" name="Straight Arrow Connector 14"/>
              <p:cNvCxnSpPr/>
              <p:nvPr/>
            </p:nvCxnSpPr>
            <p:spPr>
              <a:xfrm>
                <a:off x="2442257" y="499424"/>
                <a:ext cx="0" cy="996147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6" name="Straight Arrow Connector 15"/>
              <p:cNvCxnSpPr/>
              <p:nvPr/>
            </p:nvCxnSpPr>
            <p:spPr>
              <a:xfrm flipV="1">
                <a:off x="1283317" y="1912631"/>
                <a:ext cx="579962" cy="244"/>
              </a:xfrm>
              <a:prstGeom prst="straightConnector1">
                <a:avLst/>
              </a:prstGeom>
              <a:ln>
                <a:headEnd type="triangle"/>
                <a:tailEnd type="triangle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7" name="Rectangle 6"/>
            <p:cNvSpPr/>
            <p:nvPr/>
          </p:nvSpPr>
          <p:spPr>
            <a:xfrm>
              <a:off x="0" y="0"/>
              <a:ext cx="6079331" cy="249936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sp>
        <p:nvSpPr>
          <p:cNvPr id="17" name="Rectangle 16"/>
          <p:cNvSpPr/>
          <p:nvPr/>
        </p:nvSpPr>
        <p:spPr>
          <a:xfrm>
            <a:off x="179512" y="5180999"/>
            <a:ext cx="87129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m-KH" b="1" dirty="0">
                <a:solidFill>
                  <a:srgbClr val="002060"/>
                </a:solidFill>
                <a:latin typeface="Khmer MEF2" panose="02000506000000020004" pitchFamily="2" charset="0"/>
                <a:ea typeface="Times New Roman" panose="02020603050405020304" pitchFamily="18" charset="0"/>
                <a:cs typeface="Khmer MEF2" panose="02000506000000020004" pitchFamily="2" charset="0"/>
              </a:rPr>
              <a:t>សម្គាល់</a:t>
            </a:r>
            <a:r>
              <a:rPr lang="km-KH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Khmer MEF1" panose="02000506000000020004" pitchFamily="2" charset="0"/>
              </a:rPr>
              <a:t>៖</a:t>
            </a:r>
            <a:r>
              <a:rPr lang="km-KH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Khmer MEF1" panose="02000506000000020004" pitchFamily="2" charset="0"/>
              </a:rPr>
              <a:t>ដើម្បី</a:t>
            </a:r>
            <a:r>
              <a:rPr lang="km-KH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Khmer MEF1" panose="02000506000000020004" pitchFamily="2" charset="0"/>
              </a:rPr>
              <a:t>ឱ្យការចំណាយប្រព្រឹត្តទៅស្របតាមប្រតិទិន</a:t>
            </a:r>
            <a:r>
              <a:rPr lang="km-KH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Khmer MEF1" panose="02000506000000020004" pitchFamily="2" charset="0"/>
              </a:rPr>
              <a:t>ការងារនិង</a:t>
            </a:r>
            <a:r>
              <a:rPr lang="km-KH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Khmer MEF1" panose="02000506000000020004" pitchFamily="2" charset="0"/>
              </a:rPr>
              <a:t>មានការទទួលខុសត្រូវ</a:t>
            </a:r>
            <a:r>
              <a:rPr lang="km-KH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Khmer MEF1" panose="02000506000000020004" pitchFamily="2" charset="0"/>
              </a:rPr>
              <a:t>ច្បាស់ លាស់ </a:t>
            </a:r>
            <a:r>
              <a:rPr lang="km-KH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Khmer MEF1" panose="02000506000000020004" pitchFamily="2" charset="0"/>
              </a:rPr>
              <a:t>អ្នកស្នើសុំចំណាយថវិកា គឺជាអ្នកអនុវត្តសកម្មភាពនីមួយៗក្នុងផែនការប្រតិបត្តិប្រចាំឆ្នាំរបស់សាលារៀនដែល</a:t>
            </a:r>
            <a:r>
              <a:rPr lang="km-KH" b="1" spc="-4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Khmer MEF1" panose="02000506000000020004" pitchFamily="2" charset="0"/>
              </a:rPr>
              <a:t>ត្រូវធ្វើសំណើសុំចំណាយថវិកា សម្រាប់អនុវត្តសកម្មភាពរបស់ខ្លួនដោយផលិតឱ្យបានលទ្ធផលទៅតាមសូចនាករ</a:t>
            </a:r>
            <a:r>
              <a:rPr lang="km-KH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Khmer MEF1" panose="02000506000000020004" pitchFamily="2" charset="0"/>
              </a:rPr>
              <a:t>ដែលបានកំណត់ ។</a:t>
            </a:r>
            <a:endParaRPr lang="en-US" b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Khmer MEF1" panose="02000506000000020004" pitchFamily="2" charset="0"/>
            </a:endParaRPr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31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21910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4480" y="620688"/>
            <a:ext cx="8640960" cy="52565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km-KH" sz="1800" b="1" dirty="0">
                <a:latin typeface="Khmer MEF1" panose="02000506000000020004" pitchFamily="2" charset="0"/>
                <a:cs typeface="Khmer MEF1" panose="02000506000000020004" pitchFamily="2" charset="0"/>
              </a:rPr>
              <a:t>១. គោលបំណង</a:t>
            </a:r>
            <a:endParaRPr lang="en-US" sz="1800" b="1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	នីតិ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វិធីទិញ ជួសជុល សាងសង់ និងសេវាកម្មសម្រាប់ការអនុវត្ត​​មូលនិធិ​ដំណើរការសាលារៀនសាធារណៈមានគោលបំណងអនុវត្តសម្រាប់ការទិញទំនិញ ជួសជុល សាងសង់ និងសេវាកម្ម ដែលបម្រើឱ្យផលប្រយោជន៍ និងអភិវឌ្ឍន៍សាលារៀន ។ 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b="1" dirty="0">
                <a:latin typeface="Khmer MEF1" panose="02000506000000020004" pitchFamily="2" charset="0"/>
                <a:cs typeface="Khmer MEF1" panose="02000506000000020004" pitchFamily="2" charset="0"/>
              </a:rPr>
              <a:t>២. កម្រិតទឹកប្រាក់សម្រាប់ការទិញ ជួសជុល សាងសង់ និងសេវាកម្ម</a:t>
            </a:r>
            <a:endParaRPr lang="en-US" sz="1800" b="1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80" y="188640"/>
            <a:ext cx="8229600" cy="648072"/>
          </a:xfrm>
        </p:spPr>
        <p:txBody>
          <a:bodyPr>
            <a:normAutofit/>
          </a:bodyPr>
          <a:lstStyle/>
          <a:p>
            <a:pPr algn="ctr"/>
            <a:r>
              <a:rPr lang="x-none" sz="1800" b="1" dirty="0" smtClean="0">
                <a:latin typeface="Khmer MEF2" panose="02000506000000020004" pitchFamily="2" charset="0"/>
                <a:cs typeface="Khmer MEF2" panose="02000506000000020004" pitchFamily="2" charset="0"/>
              </a:rPr>
              <a:t>XI</a:t>
            </a:r>
            <a:r>
              <a:rPr lang="x-none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>. </a:t>
            </a:r>
            <a:r>
              <a:rPr lang="km-KH" sz="1800" dirty="0">
                <a:latin typeface="Khmer MEF2" panose="02000506000000020004" pitchFamily="2" charset="0"/>
                <a:cs typeface="Khmer MEF2" panose="02000506000000020004" pitchFamily="2" charset="0"/>
              </a:rPr>
              <a:t>នីតិវិធីនៃការទិញ ជួសជុល សាងសង់ និងសេវា</a:t>
            </a:r>
            <a:r>
              <a:rPr lang="km-KH" sz="1800" dirty="0" smtClean="0">
                <a:latin typeface="Khmer MEF2" panose="02000506000000020004" pitchFamily="2" charset="0"/>
                <a:cs typeface="Khmer MEF2" panose="02000506000000020004" pitchFamily="2" charset="0"/>
              </a:rPr>
              <a:t>កម្ម</a:t>
            </a:r>
            <a:br>
              <a:rPr lang="km-KH" sz="1800" dirty="0" smtClean="0">
                <a:latin typeface="Khmer MEF2" panose="02000506000000020004" pitchFamily="2" charset="0"/>
                <a:cs typeface="Khmer MEF2" panose="02000506000000020004" pitchFamily="2" charset="0"/>
              </a:rPr>
            </a:br>
            <a:endParaRPr lang="en-US" sz="1800" b="1" dirty="0">
              <a:latin typeface="Khmer MEF2" panose="02000506000000020004" pitchFamily="2" charset="0"/>
              <a:cs typeface="Khmer MEF2" panose="02000506000000020004" pitchFamily="2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1663054"/>
              </p:ext>
            </p:extLst>
          </p:nvPr>
        </p:nvGraphicFramePr>
        <p:xfrm>
          <a:off x="251600" y="2204864"/>
          <a:ext cx="8712968" cy="22250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19471">
                  <a:extLst>
                    <a:ext uri="{9D8B030D-6E8A-4147-A177-3AD203B41FA5}">
                      <a16:colId xmlns:a16="http://schemas.microsoft.com/office/drawing/2014/main" val="1287383377"/>
                    </a:ext>
                  </a:extLst>
                </a:gridCol>
                <a:gridCol w="1658771">
                  <a:extLst>
                    <a:ext uri="{9D8B030D-6E8A-4147-A177-3AD203B41FA5}">
                      <a16:colId xmlns:a16="http://schemas.microsoft.com/office/drawing/2014/main" val="889439262"/>
                    </a:ext>
                  </a:extLst>
                </a:gridCol>
                <a:gridCol w="2831715">
                  <a:extLst>
                    <a:ext uri="{9D8B030D-6E8A-4147-A177-3AD203B41FA5}">
                      <a16:colId xmlns:a16="http://schemas.microsoft.com/office/drawing/2014/main" val="2031258758"/>
                    </a:ext>
                  </a:extLst>
                </a:gridCol>
                <a:gridCol w="2468673">
                  <a:extLst>
                    <a:ext uri="{9D8B030D-6E8A-4147-A177-3AD203B41FA5}">
                      <a16:colId xmlns:a16="http://schemas.microsoft.com/office/drawing/2014/main" val="3141434399"/>
                    </a:ext>
                  </a:extLst>
                </a:gridCol>
                <a:gridCol w="1234338">
                  <a:extLst>
                    <a:ext uri="{9D8B030D-6E8A-4147-A177-3AD203B41FA5}">
                      <a16:colId xmlns:a16="http://schemas.microsoft.com/office/drawing/2014/main" val="33149095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kumimoji="0" lang="km-KH" sz="500" kern="1200" baseline="0" dirty="0" smtClean="0">
                        <a:solidFill>
                          <a:schemeClr val="tx1"/>
                        </a:solidFill>
                        <a:effectLst/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pPr algn="ctr"/>
                      <a:r>
                        <a:rPr kumimoji="0" lang="km-KH" sz="1800" kern="1200" dirty="0" smtClean="0">
                          <a:solidFill>
                            <a:schemeClr val="tx1"/>
                          </a:solidFill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លរ</a:t>
                      </a:r>
                      <a:endParaRPr lang="en-US" dirty="0">
                        <a:solidFill>
                          <a:schemeClr val="tx1"/>
                        </a:solidFill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km-KH" sz="500" kern="1200" baseline="0" dirty="0" smtClean="0">
                        <a:solidFill>
                          <a:schemeClr val="tx1"/>
                        </a:solidFill>
                        <a:effectLst/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pPr algn="ctr"/>
                      <a:r>
                        <a:rPr kumimoji="0" lang="km-KH" sz="1800" kern="1200" dirty="0" smtClean="0">
                          <a:solidFill>
                            <a:schemeClr val="tx1"/>
                          </a:solidFill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បរិយាយ</a:t>
                      </a:r>
                      <a:endParaRPr lang="en-US" dirty="0">
                        <a:solidFill>
                          <a:schemeClr val="tx1"/>
                        </a:solidFill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km-KH" sz="500" kern="1200" baseline="0" dirty="0" smtClean="0">
                        <a:solidFill>
                          <a:schemeClr val="tx1"/>
                        </a:solidFill>
                        <a:effectLst/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pPr algn="ctr"/>
                      <a:r>
                        <a:rPr kumimoji="0" lang="km-KH" sz="1800" kern="1200" dirty="0" smtClean="0">
                          <a:solidFill>
                            <a:schemeClr val="tx1"/>
                          </a:solidFill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កម្រិតទឹកប្រាក់</a:t>
                      </a:r>
                      <a:endParaRPr lang="en-US" dirty="0">
                        <a:solidFill>
                          <a:schemeClr val="tx1"/>
                        </a:solidFill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km-KH" sz="500" kern="1200" baseline="0" dirty="0" smtClean="0">
                        <a:solidFill>
                          <a:schemeClr val="tx1"/>
                        </a:solidFill>
                        <a:effectLst/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pPr algn="ctr"/>
                      <a:r>
                        <a:rPr kumimoji="0" lang="km-KH" sz="1800" kern="1200" dirty="0" smtClean="0">
                          <a:solidFill>
                            <a:schemeClr val="tx1"/>
                          </a:solidFill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វិធីសាស្រ្ត</a:t>
                      </a:r>
                      <a:endParaRPr lang="en-US" dirty="0">
                        <a:solidFill>
                          <a:schemeClr val="tx1"/>
                        </a:solidFill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km-KH" sz="500" kern="1200" baseline="0" dirty="0" smtClean="0">
                        <a:solidFill>
                          <a:schemeClr val="tx1"/>
                        </a:solidFill>
                        <a:effectLst/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pPr algn="ctr"/>
                      <a:r>
                        <a:rPr kumimoji="0" lang="km-KH" sz="1800" kern="1200" dirty="0" smtClean="0">
                          <a:solidFill>
                            <a:schemeClr val="tx1"/>
                          </a:solidFill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ផ្សេងៗ</a:t>
                      </a:r>
                      <a:endParaRPr lang="en-US" dirty="0">
                        <a:solidFill>
                          <a:schemeClr val="tx1"/>
                        </a:solidFill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83916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endParaRPr lang="km-KH" sz="500" baseline="0" dirty="0" smtClean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pPr algn="r"/>
                      <a:r>
                        <a:rPr lang="km-KH" sz="1800" dirty="0" smtClean="0"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១</a:t>
                      </a:r>
                      <a:endParaRPr lang="en-US" sz="1800" dirty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0" lang="km-KH" sz="500" kern="1200" baseline="0" dirty="0" smtClean="0">
                        <a:effectLst/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r>
                        <a:rPr kumimoji="0" lang="km-KH" sz="1800" kern="1200" dirty="0" smtClean="0">
                          <a:effectLst/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ទំនិញ សេវា និងសំណង់</a:t>
                      </a:r>
                      <a:endParaRPr lang="en-US" sz="1800" dirty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0" lang="km-KH" sz="500" kern="1200" baseline="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r>
                        <a:rPr kumimoji="0" lang="km-KH" sz="18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៥ ០០០ ០០០ រៀល ចុះក្រោម </a:t>
                      </a:r>
                      <a:endParaRPr lang="en-US" sz="1800" dirty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0" lang="km-KH" sz="500" kern="1200" baseline="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r>
                        <a:rPr kumimoji="0" lang="km-KH" sz="18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ដកសាច់ប្រាក់ចំណាយ ទិញដោយផ្ទាល់</a:t>
                      </a:r>
                      <a:endParaRPr lang="en-US" sz="1800" dirty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0" lang="km-KH" sz="500" kern="1200" baseline="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r>
                        <a:rPr kumimoji="0" lang="km-KH" sz="18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សាលារៀន</a:t>
                      </a:r>
                      <a:endParaRPr lang="en-US" sz="1800" dirty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74632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endParaRPr lang="km-KH" sz="500" baseline="0" dirty="0" smtClean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pPr algn="r"/>
                      <a:r>
                        <a:rPr lang="km-KH" sz="1800" dirty="0" smtClean="0"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២</a:t>
                      </a:r>
                      <a:endParaRPr lang="en-US" sz="1800" dirty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0" lang="km-KH" sz="500" kern="1200" baseline="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r>
                        <a:rPr kumimoji="0" lang="km-KH" sz="18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ទំនិញ សេវា និងសំណង់</a:t>
                      </a:r>
                      <a:endParaRPr lang="en-US" sz="1800" dirty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0" lang="km-KH" sz="500" kern="1200" baseline="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r>
                        <a:rPr kumimoji="0" lang="km-KH" sz="18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លើសពី ៥ ០០០ ០០០ រៀល </a:t>
                      </a:r>
                      <a:endParaRPr lang="en-US" sz="1800" dirty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0" lang="km-KH" sz="500" kern="1200" spc="0" baseline="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r>
                        <a:rPr kumimoji="0" lang="km-KH" sz="1800" kern="1200" spc="0" baseline="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តាមលំនាំនីតិវិធីនៃវិធី</a:t>
                      </a:r>
                    </a:p>
                    <a:p>
                      <a:r>
                        <a:rPr kumimoji="0" lang="km-KH" sz="1800" kern="1200" spc="0" baseline="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សាស្ត្រ</a:t>
                      </a:r>
                      <a:r>
                        <a:rPr kumimoji="0" lang="pt-BR" sz="18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</a:t>
                      </a:r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“</a:t>
                      </a:r>
                      <a:r>
                        <a:rPr kumimoji="0" lang="km-KH" sz="18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  <a:hlinkClick r:id="rId2" action="ppaction://hlinkfile"/>
                        </a:rPr>
                        <a:t>សាកសួរថ្លៃតាម</a:t>
                      </a:r>
                      <a:endParaRPr kumimoji="0" lang="km-KH" sz="18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endParaRPr kumimoji="0" lang="km-KH" sz="500" kern="1200" baseline="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r>
                        <a:rPr kumimoji="0" lang="km-KH" sz="18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បែបសាមញ្ញ”</a:t>
                      </a:r>
                      <a:endParaRPr lang="en-US" sz="1800" dirty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0" lang="km-KH" sz="500" kern="1200" baseline="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r>
                        <a:rPr kumimoji="0" lang="km-KH" sz="18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សាលារៀន</a:t>
                      </a:r>
                      <a:endParaRPr lang="en-US" sz="1800" dirty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6984436"/>
                  </a:ext>
                </a:extLst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179592" y="4509120"/>
            <a:ext cx="8784976" cy="1000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7030"/>
            <a:r>
              <a:rPr lang="km-KH" dirty="0">
                <a:latin typeface="Times New Roman" panose="02020603050405020304" pitchFamily="18" charset="0"/>
                <a:ea typeface="MS Gothic" panose="020B0609070205080204" pitchFamily="49" charset="-128"/>
                <a:cs typeface="Khmer MEF2" panose="02000506000000020004" pitchFamily="2" charset="0"/>
              </a:rPr>
              <a:t>៣. គណៈកម្មការទិញ ជួសជុល សាងសង់ និងសេវា</a:t>
            </a:r>
            <a:r>
              <a:rPr lang="km-KH" dirty="0" smtClean="0">
                <a:latin typeface="Times New Roman" panose="02020603050405020304" pitchFamily="18" charset="0"/>
                <a:ea typeface="MS Gothic" panose="020B0609070205080204" pitchFamily="49" charset="-128"/>
                <a:cs typeface="Khmer MEF2" panose="02000506000000020004" pitchFamily="2" charset="0"/>
              </a:rPr>
              <a:t>កម្ម</a:t>
            </a:r>
          </a:p>
          <a:p>
            <a:pPr indent="367030"/>
            <a:endParaRPr lang="en-US" sz="500" b="1" dirty="0">
              <a:latin typeface="Times New Roman" panose="02020603050405020304" pitchFamily="18" charset="0"/>
              <a:ea typeface="MS Gothic" panose="020B0609070205080204" pitchFamily="49" charset="-128"/>
              <a:cs typeface="Khmer MEF2" panose="02000506000000020004" pitchFamily="2" charset="0"/>
            </a:endParaRPr>
          </a:p>
          <a:p>
            <a:pPr indent="367030" algn="just"/>
            <a:r>
              <a:rPr lang="km-KH" dirty="0">
                <a:latin typeface="Times New Roman" panose="02020603050405020304" pitchFamily="18" charset="0"/>
                <a:ea typeface="Times New Roman" panose="02020603050405020304" pitchFamily="18" charset="0"/>
                <a:cs typeface="Khmer MEF1" panose="02000506000000020004" pitchFamily="2" charset="0"/>
              </a:rPr>
              <a:t>សាលារៀនត្រូវបង្កើតគណៈកម្មការសាកសួរថ្លៃ និងអនុវត្តនីតិវិធីនៃការទិញទំនិញ សេវា និង ​សំណង់សម្រាប់ទឹកប្រាក់លើសពី ៥ ០០០ ០០០រៀល ឡើង ។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  <a:cs typeface="Khmer MEF1" panose="02000506000000020004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51600" y="5517232"/>
            <a:ext cx="87747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7030" algn="just"/>
            <a:r>
              <a:rPr lang="km-KH" dirty="0">
                <a:latin typeface="Times New Roman" panose="02020603050405020304" pitchFamily="18" charset="0"/>
                <a:ea typeface="MS Gothic" panose="020B0609070205080204" pitchFamily="49" charset="-128"/>
                <a:cs typeface="Khmer MEF2" panose="02000506000000020004" pitchFamily="2" charset="0"/>
              </a:rPr>
              <a:t>៤. វិសាល</a:t>
            </a:r>
            <a:r>
              <a:rPr lang="km-KH" dirty="0" smtClean="0">
                <a:latin typeface="Times New Roman" panose="02020603050405020304" pitchFamily="18" charset="0"/>
                <a:ea typeface="MS Gothic" panose="020B0609070205080204" pitchFamily="49" charset="-128"/>
                <a:cs typeface="Khmer MEF2" panose="02000506000000020004" pitchFamily="2" charset="0"/>
              </a:rPr>
              <a:t>ភាព</a:t>
            </a:r>
            <a:r>
              <a:rPr lang="km-KH" b="1" dirty="0">
                <a:latin typeface="Times New Roman" panose="02020603050405020304" pitchFamily="18" charset="0"/>
                <a:ea typeface="MS Gothic" panose="020B0609070205080204" pitchFamily="49" charset="-128"/>
                <a:cs typeface="Khmer MEF2" panose="02000506000000020004" pitchFamily="2" charset="0"/>
              </a:rPr>
              <a:t> </a:t>
            </a:r>
            <a:r>
              <a:rPr lang="km-KH" b="1" dirty="0" smtClean="0">
                <a:latin typeface="Times New Roman" panose="02020603050405020304" pitchFamily="18" charset="0"/>
                <a:ea typeface="MS Gothic" panose="020B0609070205080204" pitchFamily="49" charset="-128"/>
                <a:cs typeface="Khmer MEF2" panose="02000506000000020004" pitchFamily="2" charset="0"/>
              </a:rPr>
              <a:t>  </a:t>
            </a:r>
            <a:r>
              <a:rPr lang="km-KH" spc="-5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Khmer MEF1" panose="02000506000000020004" pitchFamily="2" charset="0"/>
              </a:rPr>
              <a:t>វិសាលភាពនៃការអនុវត្ត​នីតិវិធីនៃការទិញ ជួសជុល សាងសង់ និងសេវាកម្មនេះ ត្រូវបាន​ប្រើប្រាស់​សម្រាប់​​តែ​​កម្មវត្ថុនៃការ​​ចំណាយ​មូលនិធិ​ដំណើរការសាលារៀនសាធារណៈសម្រាប់​ថវិការដ្ឋនិងដៃគូ​ រីឯថវិកាសប្បុរសជន និងសហគមន៍ ត្រូវអនុវត្តតាមការព្រមព្រៀង ឬតាមការឯកភាពរវាងសាលារៀន និងម្ចាស់មូលនិធិ​ផ្ទាល់ ។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  <a:cs typeface="Khmer MEF1" panose="02000506000000020004" pitchFamily="2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32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86520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x-none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>XVI.</a:t>
            </a:r>
            <a:r>
              <a:rPr lang="x-none" sz="1800" dirty="0">
                <a:latin typeface="Khmer MEF2" panose="02000506000000020004" pitchFamily="2" charset="0"/>
                <a:cs typeface="Khmer MEF2" panose="02000506000000020004" pitchFamily="2" charset="0"/>
              </a:rPr>
              <a:t> </a:t>
            </a:r>
            <a:r>
              <a:rPr lang="km-KH" sz="1800" dirty="0">
                <a:latin typeface="Khmer MEF2" panose="02000506000000020004" pitchFamily="2" charset="0"/>
                <a:cs typeface="Khmer MEF2" panose="02000506000000020004" pitchFamily="2" charset="0"/>
              </a:rPr>
              <a:t>ការធ្វើសវនកម្ម</a:t>
            </a:r>
            <a:r>
              <a:rPr lang="en-US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/>
            </a:r>
            <a:br>
              <a:rPr lang="en-US" sz="1800" b="1" dirty="0">
                <a:latin typeface="Khmer MEF2" panose="02000506000000020004" pitchFamily="2" charset="0"/>
                <a:cs typeface="Khmer MEF2" panose="02000506000000020004" pitchFamily="2" charset="0"/>
              </a:rPr>
            </a:br>
            <a:endParaRPr lang="en-US" sz="1800" dirty="0">
              <a:latin typeface="Khmer MEF2" panose="02000506000000020004" pitchFamily="2" charset="0"/>
              <a:cs typeface="Khmer MEF2" panose="02000506000000020004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052736"/>
            <a:ext cx="8712968" cy="554461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b="1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១. </a:t>
            </a:r>
            <a:r>
              <a:rPr lang="km-KH" sz="1800" b="1" dirty="0">
                <a:latin typeface="Khmer MEF1" panose="02000506000000020004" pitchFamily="2" charset="0"/>
                <a:cs typeface="Khmer MEF1" panose="02000506000000020004" pitchFamily="2" charset="0"/>
              </a:rPr>
              <a:t>សវនកម្មផ្ទៃក្នុង</a:t>
            </a:r>
            <a:endParaRPr lang="en-US" sz="1800" b="1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នាយក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ដ្ឋានសវនកម្មផ្ទៃក្នុងគឺជាអង្គភាពចំណុះឱ្យក្រសួងអប់រំ យុវជន​ និងកីឡា និងជាសេនាធិការ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​</a:t>
            </a: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ផ្ទាល់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របស់រដ្ឋមន្ត្រី មានភារកិច្ចធ្វើសវនកម្មប្រចាំឆ្នាំនីមួយៗលើសាលារៀនសាធារណៈទាំងអស់ ។ </a:t>
            </a:r>
          </a:p>
          <a:p>
            <a:pPr marL="0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b="1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២. </a:t>
            </a:r>
            <a:r>
              <a:rPr lang="km-KH" sz="1800" b="1" dirty="0">
                <a:latin typeface="Khmer MEF1" panose="02000506000000020004" pitchFamily="2" charset="0"/>
                <a:cs typeface="Khmer MEF1" panose="02000506000000020004" pitchFamily="2" charset="0"/>
              </a:rPr>
              <a:t>សវនកម្មឯករាជ្យ</a:t>
            </a:r>
            <a:endParaRPr lang="en-US" sz="1800" b="1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  ស្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ថាប័នរដ្ឋ និងក្រុមហ៊ុនសវនកម្មឯករាជ្យអាចនឹងធ្វើសវនកម្មប្រចាំឆ្នាំនីមួយៗលើសាលា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រៀន</a:t>
            </a:r>
          </a:p>
          <a:p>
            <a:pPr marL="0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សា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ធារណៈ ដើម្បី​​ធានាភាពត្រឹមត្រូវ និងតម្លាភាពទ្វេទិសនៃការអនុវត្តថវិកា រួមមាន៖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	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ក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. ក្រសួងសេដ្ឋកិច្ចនិងហិរញ្ញវត្ថុ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	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ខ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. អាជ្ញាធរសវនកម្មជាតិ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	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គ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. ក្រសួងទំនាក់ទំនងរដ្ឋសភា ព្រឹទ្ធសភា និងអធិការកិច្ច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	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ឃ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. ក្រុមហ៊ុនសវកម្មឯករាជ្យ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b="1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៣. </a:t>
            </a:r>
            <a:r>
              <a:rPr lang="km-KH" sz="1800" b="1" dirty="0">
                <a:latin typeface="Khmer MEF1" panose="02000506000000020004" pitchFamily="2" charset="0"/>
                <a:cs typeface="Khmer MEF1" panose="02000506000000020004" pitchFamily="2" charset="0"/>
              </a:rPr>
              <a:t>អធិការកិច្ច</a:t>
            </a:r>
            <a:endParaRPr lang="en-US" sz="1800" b="1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 ក្នុង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ករណីមានវិវាទកើតឡើង ឬដើម្បីបង្ការ និងទប់ស្កាត់ភាពមិនប្រក្រតីនានានៅតាមសាលារៀនសាធារណៈ អគ្គាធិការដ្ឋាន នៃក្រសួងអប់រំ យុវជន និងកីឡាមានភារកិច្ចចុះធ្វើអធិការកិច្ចជាប្រចាំ។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endParaRPr lang="km-KH" sz="9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b="1" dirty="0" smtClean="0">
                <a:solidFill>
                  <a:srgbClr val="002060"/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សម្គាល់</a:t>
            </a:r>
            <a:r>
              <a:rPr lang="km-KH" sz="1800" b="1" dirty="0">
                <a:solidFill>
                  <a:srgbClr val="002060"/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៖</a:t>
            </a:r>
            <a:r>
              <a:rPr lang="km-KH" sz="1800" dirty="0">
                <a:solidFill>
                  <a:srgbClr val="00B050"/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b="1" dirty="0">
                <a:solidFill>
                  <a:srgbClr val="00B050"/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ក្នុងករណីការចុះធ្វើសវនកម្ម និងអធិការកិច្ចនៅតាមសាលារៀនសាធារណៈ ហើយរកឃើញកំហុសដោយចេតនា អ្នកពាក់ព័ន្ធទាំងអស់ត្រូវអនុវត្តការដាក់ពិន័យ ឬ ផ្តន្ទាទោសទៅតាមបទបញ្ញត្តិនៃច្បាប់ដែលមានចែងជាធរមាន។</a:t>
            </a:r>
            <a:endParaRPr lang="en-US" sz="1800" b="1" dirty="0">
              <a:solidFill>
                <a:srgbClr val="00B050"/>
              </a:solidFill>
              <a:latin typeface="Khmer MEF1" panose="02000506000000020004" pitchFamily="2" charset="0"/>
              <a:cs typeface="Khmer MEF1" panose="02000506000000020004" pitchFamily="2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33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97881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08720"/>
            <a:ext cx="8784976" cy="5415880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/>
              <a:t> </a:t>
            </a:r>
            <a:br>
              <a:rPr lang="en-US" dirty="0"/>
            </a:br>
            <a:r>
              <a:rPr lang="km-KH" sz="2800" dirty="0">
                <a:latin typeface="Khmer MEF2" panose="02000506000000020004" pitchFamily="2" charset="0"/>
                <a:cs typeface="Khmer MEF2" panose="02000506000000020004" pitchFamily="2" charset="0"/>
              </a:rPr>
              <a:t>ជំពូក </a:t>
            </a:r>
            <a:r>
              <a:rPr lang="km-KH" sz="2800" dirty="0" smtClean="0">
                <a:latin typeface="Khmer MEF2" panose="02000506000000020004" pitchFamily="2" charset="0"/>
                <a:cs typeface="Khmer MEF2" panose="02000506000000020004" pitchFamily="2" charset="0"/>
              </a:rPr>
              <a:t>៤</a:t>
            </a:r>
          </a:p>
          <a:p>
            <a:pPr marL="0" indent="0" algn="ctr">
              <a:buNone/>
            </a:pPr>
            <a:r>
              <a:rPr lang="en-US" sz="2800" b="1" dirty="0">
                <a:latin typeface="Khmer MEF2" panose="02000506000000020004" pitchFamily="2" charset="0"/>
                <a:cs typeface="Khmer MEF2" panose="02000506000000020004" pitchFamily="2" charset="0"/>
              </a:rPr>
              <a:t/>
            </a:r>
            <a:br>
              <a:rPr lang="en-US" sz="2800" b="1" dirty="0">
                <a:latin typeface="Khmer MEF2" panose="02000506000000020004" pitchFamily="2" charset="0"/>
                <a:cs typeface="Khmer MEF2" panose="02000506000000020004" pitchFamily="2" charset="0"/>
              </a:rPr>
            </a:br>
            <a:r>
              <a:rPr lang="km-KH" sz="2400" dirty="0">
                <a:latin typeface="Khmer MEF2" panose="02000506000000020004" pitchFamily="2" charset="0"/>
                <a:cs typeface="Khmer MEF2" panose="02000506000000020004" pitchFamily="2" charset="0"/>
                <a:hlinkClick r:id="rId2" action="ppaction://hlinkfile"/>
              </a:rPr>
              <a:t>ទម្រង់គំរូសម្រាប់</a:t>
            </a:r>
            <a:r>
              <a:rPr lang="km-KH" sz="2400" dirty="0">
                <a:latin typeface="Khmer MEF2" panose="02000506000000020004" pitchFamily="2" charset="0"/>
                <a:cs typeface="Khmer MEF2" panose="02000506000000020004" pitchFamily="2" charset="0"/>
              </a:rPr>
              <a:t>ការ</a:t>
            </a:r>
            <a:r>
              <a:rPr lang="km-KH" sz="2400" dirty="0">
                <a:latin typeface="Khmer MEF2" panose="02000506000000020004" pitchFamily="2" charset="0"/>
                <a:cs typeface="Khmer MEF2" panose="02000506000000020004" pitchFamily="2" charset="0"/>
                <a:hlinkClick r:id="rId3" action="ppaction://hlinkpres?slideindex=1&amp;slidetitle="/>
              </a:rPr>
              <a:t>គ្រប់គ្រងមូលនិធិដំណើរការ</a:t>
            </a:r>
            <a:r>
              <a:rPr lang="km-KH" sz="2400" dirty="0">
                <a:latin typeface="Khmer MEF2" panose="02000506000000020004" pitchFamily="2" charset="0"/>
                <a:cs typeface="Khmer MEF2" panose="02000506000000020004" pitchFamily="2" charset="0"/>
              </a:rPr>
              <a:t>សាលារៀនសាធារ</a:t>
            </a:r>
            <a:r>
              <a:rPr lang="km-KH" sz="2400" dirty="0" smtClean="0">
                <a:latin typeface="Khmer MEF2" panose="02000506000000020004" pitchFamily="2" charset="0"/>
                <a:cs typeface="Khmer MEF2" panose="02000506000000020004" pitchFamily="2" charset="0"/>
              </a:rPr>
              <a:t>ណៈ</a:t>
            </a:r>
            <a:r>
              <a:rPr lang="en-US" sz="2400" dirty="0">
                <a:latin typeface="Khmer MEF2" panose="02000506000000020004" pitchFamily="2" charset="0"/>
                <a:cs typeface="Khmer MEF2" panose="02000506000000020004" pitchFamily="2" charset="0"/>
              </a:rPr>
              <a:t/>
            </a:r>
            <a:br>
              <a:rPr lang="en-US" sz="2400" dirty="0">
                <a:latin typeface="Khmer MEF2" panose="02000506000000020004" pitchFamily="2" charset="0"/>
                <a:cs typeface="Khmer MEF2" panose="02000506000000020004" pitchFamily="2" charset="0"/>
              </a:rPr>
            </a:br>
            <a:r>
              <a:rPr lang="en-US" sz="2500" b="1" dirty="0">
                <a:latin typeface="Khmer MEF2" panose="02000506000000020004" pitchFamily="2" charset="0"/>
                <a:cs typeface="Khmer MEF2" panose="02000506000000020004" pitchFamily="2" charset="0"/>
              </a:rPr>
              <a:t>Templates for Public School Operating Fund Management</a:t>
            </a:r>
            <a:endParaRPr lang="en-US" sz="25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34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3771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2034" y="1916832"/>
            <a:ext cx="8400446" cy="345638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km-KH" sz="6600" b="1" dirty="0" smtClean="0">
                <a:solidFill>
                  <a:srgbClr val="0070C0"/>
                </a:solidFill>
                <a:latin typeface="Khmer OS Muol Light" pitchFamily="2" charset="0"/>
                <a:cs typeface="Khmer OS Muol Light" pitchFamily="2" charset="0"/>
              </a:rPr>
              <a:t>សូម</a:t>
            </a:r>
            <a:r>
              <a:rPr lang="en-US" sz="6600" b="1" dirty="0" err="1" smtClean="0">
                <a:solidFill>
                  <a:srgbClr val="0070C0"/>
                </a:solidFill>
                <a:latin typeface="Khmer OS Muol Light" pitchFamily="2" charset="0"/>
                <a:cs typeface="Khmer OS Muol Light" pitchFamily="2" charset="0"/>
              </a:rPr>
              <a:t>អរគុណ</a:t>
            </a:r>
            <a:endParaRPr lang="km-KH" sz="6600" b="1" dirty="0" smtClean="0">
              <a:solidFill>
                <a:srgbClr val="0070C0"/>
              </a:solidFill>
              <a:latin typeface="Khmer OS Muol Light" pitchFamily="2" charset="0"/>
              <a:cs typeface="Khmer OS Muol Light" pitchFamily="2" charset="0"/>
            </a:endParaRPr>
          </a:p>
          <a:p>
            <a:pPr marL="0" indent="0" algn="ctr">
              <a:buNone/>
            </a:pPr>
            <a:endParaRPr lang="km-KH" sz="6600" b="1" dirty="0" smtClean="0">
              <a:solidFill>
                <a:srgbClr val="0070C0"/>
              </a:solidFill>
              <a:latin typeface="Khmer OS Muol Light" pitchFamily="2" charset="0"/>
              <a:cs typeface="Khmer OS Muol Light" pitchFamily="2" charset="0"/>
            </a:endParaRPr>
          </a:p>
          <a:p>
            <a:pPr marL="0" indent="0">
              <a:buNone/>
            </a:pPr>
            <a:r>
              <a:rPr lang="km-KH" sz="2800" b="1" dirty="0" smtClean="0">
                <a:solidFill>
                  <a:srgbClr val="0070C0"/>
                </a:solidFill>
                <a:latin typeface="Khmer OS Muol Light" pitchFamily="2" charset="0"/>
                <a:cs typeface="Khmer OS Muol Light" pitchFamily="2" charset="0"/>
              </a:rPr>
              <a:t>លោក សារី ពៅ អនុប្រធាននាយកដ្ឋានហិរញ្ញវត្ថុ</a:t>
            </a:r>
          </a:p>
          <a:p>
            <a:pPr marL="0" indent="0">
              <a:buNone/>
            </a:pPr>
            <a:r>
              <a:rPr lang="km-KH" sz="2800" b="1" dirty="0" smtClean="0">
                <a:solidFill>
                  <a:srgbClr val="0070C0"/>
                </a:solidFill>
                <a:latin typeface="Khmer OS Muol Light" pitchFamily="2" charset="0"/>
                <a:cs typeface="Khmer OS Muol Light" pitchFamily="2" charset="0"/>
              </a:rPr>
              <a:t>ទូរស័ព្ទលេខ ០១៧ ៥២ ៦២ ៦៥</a:t>
            </a:r>
          </a:p>
          <a:p>
            <a:pPr marL="0" indent="0" algn="ctr">
              <a:buNone/>
            </a:pPr>
            <a:endParaRPr lang="en-US" sz="6600" b="1" dirty="0">
              <a:solidFill>
                <a:srgbClr val="0070C0"/>
              </a:solidFill>
              <a:latin typeface="Khmer OS Muol Light" pitchFamily="2" charset="0"/>
              <a:cs typeface="Khmer OS Muol Light" pitchFamily="2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35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31382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179512" y="548680"/>
            <a:ext cx="8784976" cy="6120680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km-KH" sz="1000" b="1" dirty="0" smtClean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b="1" dirty="0" smtClean="0">
                <a:latin typeface="Khmer MEF2" panose="02000506000000020004" pitchFamily="2" charset="0"/>
                <a:cs typeface="Khmer MEF2" panose="02000506000000020004" pitchFamily="2" charset="0"/>
              </a:rPr>
              <a:t>៤. </a:t>
            </a:r>
            <a:r>
              <a:rPr lang="km-KH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>គោលការណ៍ផ្ដល់មូលនិធិដំណើរការសាលារៀនសាធារណៈ </a:t>
            </a:r>
            <a:endParaRPr lang="en-US" sz="1800" b="1" dirty="0">
              <a:latin typeface="Khmer MEF2" panose="02000506000000020004" pitchFamily="2" charset="0"/>
              <a:cs typeface="Khmer MEF2" panose="02000506000000020004" pitchFamily="2" charset="0"/>
            </a:endParaRPr>
          </a:p>
          <a:p>
            <a:pPr marL="0" indent="0">
              <a:buNone/>
            </a:pPr>
            <a:r>
              <a:rPr lang="en-US" dirty="0"/>
              <a:t>	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មូលនិធិដំណើរការសាលារៀនសាធារណៈត្រូវផ្តល់ជូនជា</a:t>
            </a:r>
            <a:r>
              <a:rPr lang="km-KH" sz="1800" b="1" dirty="0">
                <a:latin typeface="Khmer MEF1" panose="02000506000000020004" pitchFamily="2" charset="0"/>
                <a:cs typeface="Khmer MEF1" panose="02000506000000020004" pitchFamily="2" charset="0"/>
              </a:rPr>
              <a:t>ប្រាក់​​រៀល</a:t>
            </a:r>
            <a:r>
              <a:rPr lang="en-US" sz="1800" dirty="0">
                <a:latin typeface="Khmer MEF1" panose="02000506000000020004" pitchFamily="2" charset="0"/>
                <a:cs typeface="Khmer MEF1" panose="02000506000000020004" pitchFamily="2" charset="0"/>
              </a:rPr>
              <a:t>​​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 និងត្រូវបែងចែក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ផ្អែក</a:t>
            </a: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តាម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ឆ្នាំសារពើពន្ធ (ឆ្នាំថវិកា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)  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ដែលមានរយៈ​ពេល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១២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​ខែ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ដោយ</a:t>
            </a:r>
            <a:r>
              <a:rPr lang="en-US" sz="1800" dirty="0">
                <a:latin typeface="Khmer MEF1" panose="02000506000000020004" pitchFamily="2" charset="0"/>
                <a:cs typeface="Khmer MEF1" panose="02000506000000020004" pitchFamily="2" charset="0"/>
              </a:rPr>
              <a:t>​​​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​</a:t>
            </a:r>
            <a:r>
              <a:rPr lang="en-US" sz="1800" dirty="0">
                <a:latin typeface="Khmer MEF1" panose="02000506000000020004" pitchFamily="2" charset="0"/>
                <a:cs typeface="Khmer MEF1" panose="02000506000000020004" pitchFamily="2" charset="0"/>
              </a:rPr>
              <a:t>​​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គិត</a:t>
            </a:r>
            <a:r>
              <a:rPr lang="km-KH" sz="1800" b="1" dirty="0">
                <a:latin typeface="Khmer MEF1" panose="02000506000000020004" pitchFamily="2" charset="0"/>
                <a:cs typeface="Khmer MEF1" panose="02000506000000020004" pitchFamily="2" charset="0"/>
              </a:rPr>
              <a:t>ចាប់ពីថ្ងៃទី០១ ខែមករា​ </a:t>
            </a:r>
            <a:r>
              <a:rPr lang="km-KH" sz="1800" b="1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ដល់</a:t>
            </a:r>
          </a:p>
          <a:p>
            <a:pPr marL="0" indent="0">
              <a:buNone/>
            </a:pPr>
            <a:r>
              <a:rPr lang="km-KH" sz="1800" b="1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ថ្ងៃ</a:t>
            </a:r>
            <a:r>
              <a:rPr lang="km-KH" sz="1800" b="1" dirty="0">
                <a:latin typeface="Khmer MEF1" panose="02000506000000020004" pitchFamily="2" charset="0"/>
                <a:cs typeface="Khmer MEF1" panose="02000506000000020004" pitchFamily="2" charset="0"/>
              </a:rPr>
              <a:t>ទី៣១ ខែធ្នូ ​នៃ​ឆ្នាំ​នីមួយៗ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 ។ 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b="1" dirty="0" smtClean="0"/>
              <a:t>	</a:t>
            </a:r>
            <a:r>
              <a:rPr lang="km-KH" sz="1800" b="1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៤.១. </a:t>
            </a:r>
            <a:r>
              <a:rPr lang="km-KH" sz="1800" b="1" dirty="0">
                <a:latin typeface="Khmer MEF1" panose="02000506000000020004" pitchFamily="2" charset="0"/>
                <a:cs typeface="Khmer MEF1" panose="02000506000000020004" pitchFamily="2" charset="0"/>
              </a:rPr>
              <a:t>រូបមន្តនៃការរៀបចំថវិកា</a:t>
            </a:r>
            <a:endParaRPr lang="en-US" sz="1800" b="1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b="1" i="1" dirty="0" smtClean="0"/>
              <a:t>	​     </a:t>
            </a:r>
            <a:r>
              <a:rPr lang="km-KH" sz="1800" b="1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៤.១.១ </a:t>
            </a:r>
            <a:r>
              <a:rPr lang="km-KH" sz="1800" b="1" dirty="0">
                <a:latin typeface="Khmer MEF1" panose="02000506000000020004" pitchFamily="2" charset="0"/>
                <a:cs typeface="Khmer MEF1" panose="02000506000000020004" pitchFamily="2" charset="0"/>
              </a:rPr>
              <a:t>ថវិកា</a:t>
            </a:r>
            <a:r>
              <a:rPr lang="km-KH" sz="1800" b="1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រដ្ឋ</a:t>
            </a:r>
            <a:r>
              <a:rPr lang="km-KH" sz="1800" b="1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b="1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៖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ថវិកា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រដ្ឋត្រូវផ្តល់ជូនតាមនិយាមដែលមានចែងក្នុងប្រកាស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អន្តរ</a:t>
            </a:r>
          </a:p>
          <a:p>
            <a:pPr marL="0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                       ក្រសួងរវាងក្រសួង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សេដ្ឋកិច្ច និងហិរញ្ញវត្ថុ និងក្រសួងអប់រំ យុវជន និង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កីឡា</a:t>
            </a:r>
          </a:p>
          <a:p>
            <a:pPr marL="0" indent="0">
              <a:buNone/>
            </a:pPr>
            <a:endParaRPr lang="km-KH" sz="1000" dirty="0" smtClean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	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 </a:t>
            </a:r>
            <a:r>
              <a:rPr lang="km-KH" sz="1800" b="1" dirty="0">
                <a:latin typeface="Khmer MEF1" panose="02000506000000020004" pitchFamily="2" charset="0"/>
                <a:cs typeface="Khmer MEF1" panose="02000506000000020004" pitchFamily="2" charset="0"/>
              </a:rPr>
              <a:t>៤.១.២. ថវិកាដៃ</a:t>
            </a:r>
            <a:r>
              <a:rPr lang="km-KH" sz="1800" b="1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គូ៖ 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ត្រូវរៀបចំរូបមន្តថវិកាដោយឡែក ឬយកតាមរូបមន្តថវិការដ្ឋ </a:t>
            </a:r>
            <a:endParaRPr lang="km-KH" sz="1800" dirty="0" smtClean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                         ដោយ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មានការឯកភាពពីក្រសួងអប់រំ យុវជន និង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កីឡា</a:t>
            </a:r>
          </a:p>
          <a:p>
            <a:pPr marL="0" indent="0">
              <a:buNone/>
            </a:pPr>
            <a:r>
              <a:rPr lang="km-KH" b="1" i="1" dirty="0" smtClean="0"/>
              <a:t>	     </a:t>
            </a:r>
            <a:r>
              <a:rPr lang="km-KH" sz="1800" b="1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៤.១.៣ </a:t>
            </a:r>
            <a:r>
              <a:rPr lang="km-KH" sz="1800" b="1" dirty="0">
                <a:latin typeface="Khmer MEF1" panose="02000506000000020004" pitchFamily="2" charset="0"/>
                <a:cs typeface="Khmer MEF1" panose="02000506000000020004" pitchFamily="2" charset="0"/>
              </a:rPr>
              <a:t>ថវិកាសហគម</a:t>
            </a:r>
            <a:r>
              <a:rPr lang="km-KH" sz="1800" b="1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ន៍៖ 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ចូលរួមផ្តល់ថវិកាតាមរយៈការរៃអង្គាស បុណ្យផ្កាសាមគ្គី </a:t>
            </a:r>
            <a:endParaRPr lang="km-KH" sz="1800" dirty="0" smtClean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​                             ការ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ប្រកួតកីឡា ការប្រគំតន្ត្រី និងការសម្តែងសិល្បៈសប្បុរសធម៌ ។ល។ </a:t>
            </a:r>
            <a:endParaRPr lang="km-KH" sz="1800" dirty="0" smtClean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endParaRPr lang="km-KH" sz="1000" dirty="0" smtClean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	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 </a:t>
            </a:r>
            <a:r>
              <a:rPr lang="km-KH" sz="1800" b="1" dirty="0">
                <a:latin typeface="Khmer MEF1" panose="02000506000000020004" pitchFamily="2" charset="0"/>
                <a:cs typeface="Khmer MEF1" panose="02000506000000020004" pitchFamily="2" charset="0"/>
              </a:rPr>
              <a:t>៤</a:t>
            </a:r>
            <a:r>
              <a:rPr lang="ar-SA" sz="1800" b="1" dirty="0">
                <a:latin typeface="Khmer MEF1" panose="02000506000000020004" pitchFamily="2" charset="0"/>
                <a:cs typeface="Khmer MEF1" panose="02000506000000020004" pitchFamily="2" charset="0"/>
              </a:rPr>
              <a:t>.</a:t>
            </a:r>
            <a:r>
              <a:rPr lang="km-KH" sz="1800" b="1" dirty="0">
                <a:latin typeface="Khmer MEF1" panose="02000506000000020004" pitchFamily="2" charset="0"/>
                <a:cs typeface="Khmer MEF1" panose="02000506000000020004" pitchFamily="2" charset="0"/>
              </a:rPr>
              <a:t>១</a:t>
            </a:r>
            <a:r>
              <a:rPr lang="ar-SA" sz="1800" b="1" dirty="0">
                <a:latin typeface="Khmer MEF1" panose="02000506000000020004" pitchFamily="2" charset="0"/>
                <a:cs typeface="Khmer MEF1" panose="02000506000000020004" pitchFamily="2" charset="0"/>
              </a:rPr>
              <a:t>.</a:t>
            </a:r>
            <a:r>
              <a:rPr lang="km-KH" sz="1800" b="1" dirty="0">
                <a:latin typeface="Khmer MEF1" panose="02000506000000020004" pitchFamily="2" charset="0"/>
                <a:cs typeface="Khmer MEF1" panose="02000506000000020004" pitchFamily="2" charset="0"/>
              </a:rPr>
              <a:t>៤ ថវិកាផ្សេងៗ </a:t>
            </a:r>
            <a:r>
              <a:rPr lang="km-KH" sz="1800" b="1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៖ 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គ្រប់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ចំណូលដែលបានពីប្រភពផ្សេងៗ ដូចជាការ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លក់</a:t>
            </a:r>
          </a:p>
          <a:p>
            <a:pPr marL="0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                       ផលិតផល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ផ្សេងៗ ផលិត​ផល​ស្នាដៃសិស្ស ភាស៊ីផ្ញើកង់ ម៉ូតូ អាហារដ្ឋាន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តូប</a:t>
            </a:r>
          </a:p>
          <a:p>
            <a:pPr marL="0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                       លក់ 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ចំណូលការប្រាក់ពីធនាគារ និងការជួលផ្សេងៗនៅក្នុងសាលារៀន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ត្រូវ  </a:t>
            </a:r>
          </a:p>
          <a:p>
            <a:pPr marL="0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                       បង់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ចូលជាមូលនិធិដំណើរការសាលារៀនសាធារណៈ ។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endParaRPr lang="en-US" sz="1800" b="1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		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endParaRPr lang="km-KH" sz="1800" dirty="0" smtClean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	</a:t>
            </a:r>
            <a:endParaRPr lang="ca-ES" sz="1800" dirty="0" smtClean="0">
              <a:latin typeface="Khmer MEF1" panose="02000506000000020004" pitchFamily="2" charset="0"/>
              <a:cs typeface="Khmer MEF1" panose="02000506000000020004" pitchFamily="2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79621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179512" y="692696"/>
            <a:ext cx="8784976" cy="5760640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spcAft>
                <a:spcPts val="1200"/>
              </a:spcAft>
              <a:buNone/>
            </a:pPr>
            <a:endParaRPr lang="ca-ES" sz="600" dirty="0" smtClean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pPr marL="0" indent="0">
              <a:buNone/>
            </a:pPr>
            <a:r>
              <a:rPr lang="km-KH" sz="1800" b="1" dirty="0" smtClean="0">
                <a:latin typeface="Khmer MEF1" panose="02000506000000020004" pitchFamily="2" charset="0"/>
                <a:cs typeface="Khmer MEF1" panose="02000506000000020004" pitchFamily="2" charset="0"/>
              </a:rPr>
              <a:t>	៤</a:t>
            </a:r>
            <a:r>
              <a:rPr lang="ar-SA" sz="1800" b="1" dirty="0">
                <a:latin typeface="Khmer MEF1" panose="02000506000000020004" pitchFamily="2" charset="0"/>
              </a:rPr>
              <a:t>.</a:t>
            </a:r>
            <a:r>
              <a:rPr lang="km-KH" sz="1800" b="1" dirty="0">
                <a:latin typeface="Khmer MEF1" panose="02000506000000020004" pitchFamily="2" charset="0"/>
                <a:cs typeface="Khmer MEF1" panose="02000506000000020004" pitchFamily="2" charset="0"/>
              </a:rPr>
              <a:t>២ លក្ខណៈសម្បត្តិក្នុងការផ្តល់មូលនិធិដំណើរការសាលារៀនសាធារណៈ</a:t>
            </a:r>
            <a:endParaRPr lang="en-US" sz="1800" b="1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dirty="0" smtClean="0"/>
              <a:t>		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ថវិកា 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ម.ដ.ស. នឹងផ្ដល់ជូនសាលារៀនសាធារណៈ ដែលមានលក្ខណៈ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សម្បត្តិ</a:t>
            </a:r>
          </a:p>
          <a:p>
            <a:pPr marL="0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        ដូច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ខាងក្រោម ៖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			១. 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ផែនការយុទ្ធសាស្ត្រអភិវឌ្ឍន៍សាលារៀន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			២. 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ផែនការយុទ្ធសាស្ត្រថវិកា 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			៣. 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ផែនការថវិកាប្រចាំឆ្នាំ</a:t>
            </a: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			៤. 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ផែនការប្រតិបត្តិប្រចាំ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ឆ្នាំ</a:t>
            </a:r>
          </a:p>
          <a:p>
            <a:pPr marL="0" indent="0">
              <a:buNone/>
            </a:pPr>
            <a:endParaRPr lang="km-KH" sz="1800" dirty="0" smtClean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b="1" dirty="0">
                <a:solidFill>
                  <a:srgbClr val="002060"/>
                </a:solidFill>
                <a:latin typeface="Khmer MEF2" panose="02000506000000020004" pitchFamily="2" charset="0"/>
                <a:cs typeface="Khmer MEF2" panose="02000506000000020004" pitchFamily="2" charset="0"/>
              </a:rPr>
              <a:t>សម្គាល់</a:t>
            </a:r>
            <a:r>
              <a:rPr lang="km-KH" sz="1800" b="1" dirty="0">
                <a:solidFill>
                  <a:schemeClr val="accent4">
                    <a:lumMod val="75000"/>
                  </a:schemeClr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៖</a:t>
            </a:r>
            <a:r>
              <a:rPr lang="km-KH" sz="1800" dirty="0">
                <a:solidFill>
                  <a:schemeClr val="accent4">
                    <a:lumMod val="75000"/>
                  </a:schemeClr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b="1" dirty="0">
                <a:solidFill>
                  <a:schemeClr val="accent4">
                    <a:lumMod val="75000"/>
                  </a:schemeClr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ចំពោះផែនការយុទ្ធសាស្ត្រ​អភិវឌ្ឍន៍សាលារៀនត្រូវសម្រេចដោយប្រធានការិយាល័យអប់រំ </a:t>
            </a:r>
            <a:endParaRPr lang="km-KH" sz="1800" b="1" dirty="0" smtClean="0">
              <a:solidFill>
                <a:schemeClr val="accent4">
                  <a:lumMod val="75000"/>
                </a:schemeClr>
              </a:solidFill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r>
              <a:rPr lang="km-KH" sz="1800" b="1" dirty="0">
                <a:solidFill>
                  <a:schemeClr val="accent4">
                    <a:lumMod val="75000"/>
                  </a:schemeClr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b="1" dirty="0" smtClean="0">
                <a:solidFill>
                  <a:schemeClr val="accent4">
                    <a:lumMod val="75000"/>
                  </a:schemeClr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            យុ</a:t>
            </a:r>
            <a:r>
              <a:rPr lang="km-KH" sz="1800" b="1" dirty="0">
                <a:solidFill>
                  <a:schemeClr val="accent4">
                    <a:lumMod val="75000"/>
                  </a:schemeClr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វជន និងកីឡាក្រុង/ស្រុក/ខណ្ឌ រីឯផែនការយុទ្ធសាស្ត្រថវិកា ផែនការ​ថវិកាប្រចាំឆ្នាំ </a:t>
            </a:r>
            <a:r>
              <a:rPr lang="km-KH" sz="1800" b="1" dirty="0" smtClean="0">
                <a:solidFill>
                  <a:schemeClr val="accent4">
                    <a:lumMod val="75000"/>
                  </a:schemeClr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និង</a:t>
            </a:r>
          </a:p>
          <a:p>
            <a:pPr marL="0" indent="0">
              <a:buNone/>
            </a:pPr>
            <a:r>
              <a:rPr lang="km-KH" sz="1800" b="1" dirty="0">
                <a:solidFill>
                  <a:schemeClr val="accent4">
                    <a:lumMod val="75000"/>
                  </a:schemeClr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b="1" dirty="0" smtClean="0">
                <a:solidFill>
                  <a:schemeClr val="accent4">
                    <a:lumMod val="75000"/>
                  </a:schemeClr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            ផែនការ</a:t>
            </a:r>
            <a:r>
              <a:rPr lang="km-KH" sz="1800" b="1" dirty="0">
                <a:solidFill>
                  <a:schemeClr val="accent4">
                    <a:lumMod val="75000"/>
                  </a:schemeClr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​ប្រតិបត្តិប្រចាំឆ្នាំ ត្រូវសម្រេចដោយប្រធានមន្ទីរអប់រំ យុវជន និងកីឡារាជធានី </a:t>
            </a:r>
            <a:r>
              <a:rPr lang="km-KH" sz="1800" b="1" dirty="0" smtClean="0">
                <a:solidFill>
                  <a:schemeClr val="accent4">
                    <a:lumMod val="75000"/>
                  </a:schemeClr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ខេត្ត</a:t>
            </a:r>
          </a:p>
          <a:p>
            <a:pPr marL="0" indent="0">
              <a:buNone/>
            </a:pPr>
            <a:r>
              <a:rPr lang="km-KH" sz="1800" b="1" dirty="0">
                <a:solidFill>
                  <a:schemeClr val="accent4">
                    <a:lumMod val="75000"/>
                  </a:schemeClr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b="1" dirty="0" smtClean="0">
                <a:solidFill>
                  <a:schemeClr val="accent4">
                    <a:lumMod val="75000"/>
                  </a:schemeClr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            </a:t>
            </a:r>
            <a:r>
              <a:rPr lang="km-KH" sz="1800" b="1" dirty="0">
                <a:solidFill>
                  <a:schemeClr val="accent4">
                    <a:lumMod val="75000"/>
                  </a:schemeClr>
                </a:solidFill>
                <a:latin typeface="Khmer MEF1" panose="02000506000000020004" pitchFamily="2" charset="0"/>
                <a:cs typeface="Khmer MEF1" panose="02000506000000020004" pitchFamily="2" charset="0"/>
              </a:rPr>
              <a:t>តាមរយៈការិយាល័យ​អប់រំ យុវជន និងកីឡាក្រុង/ស្រុក/ខណ្ឌ។</a:t>
            </a:r>
            <a:endParaRPr lang="en-US" sz="1800" b="1" dirty="0">
              <a:solidFill>
                <a:schemeClr val="accent4">
                  <a:lumMod val="75000"/>
                </a:schemeClr>
              </a:solidFill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endParaRPr lang="en-US" sz="1800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lnSpc>
                <a:spcPct val="150000"/>
              </a:lnSpc>
              <a:spcAft>
                <a:spcPts val="1200"/>
              </a:spcAft>
              <a:buNone/>
            </a:pPr>
            <a:endParaRPr lang="ca-ES" sz="1800" dirty="0" smtClean="0">
              <a:latin typeface="Khmer OS" pitchFamily="2" charset="0"/>
              <a:cs typeface="Khmer OS" pitchFamily="2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7431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179512" y="116632"/>
            <a:ext cx="8784976" cy="6624736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km-KH" sz="600" dirty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pPr marL="0" indent="0">
              <a:buNone/>
            </a:pPr>
            <a:r>
              <a:rPr lang="km-KH" sz="600" b="1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	</a:t>
            </a:r>
            <a:r>
              <a:rPr lang="km-KH" sz="1800" b="1" dirty="0" smtClean="0">
                <a:latin typeface="Khmer MEF2" panose="02000506000000020004" pitchFamily="2" charset="0"/>
                <a:cs typeface="Khmer MEF2" panose="02000506000000020004" pitchFamily="2" charset="0"/>
              </a:rPr>
              <a:t>៥. </a:t>
            </a:r>
            <a:r>
              <a:rPr lang="km-KH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>មុខសញ្ញាចំណាយ </a:t>
            </a:r>
            <a:r>
              <a:rPr lang="km-KH" sz="1800" b="1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៖ 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សាលារៀនសាធារណៈត្រូវអនុវត្តមុខសញ្ញាចំណាយរបស់ខ្លួន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ក្នុង</a:t>
            </a:r>
          </a:p>
          <a:p>
            <a:pPr marL="0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            ការ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អនុវត្តមូលនិធិដំណើរការសាលារៀនសាធារណៈ ក្នុងក្របខ័ណ្ឌនៃសកម្មភាព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ដែល</a:t>
            </a:r>
          </a:p>
          <a:p>
            <a:pPr marL="0" indent="0">
              <a:buNone/>
            </a:pP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                មាន</a:t>
            </a:r>
            <a:r>
              <a:rPr lang="km-KH" sz="1800" dirty="0">
                <a:latin typeface="Khmer MEF1" panose="02000506000000020004" pitchFamily="2" charset="0"/>
                <a:cs typeface="Khmer MEF1" panose="02000506000000020004" pitchFamily="2" charset="0"/>
              </a:rPr>
              <a:t>ពណ៌នាលម្អិតដូច​ខាង​ក្រោម </a:t>
            </a: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៖</a:t>
            </a:r>
          </a:p>
          <a:p>
            <a:pPr marL="0" indent="0">
              <a:buNone/>
            </a:pPr>
            <a:r>
              <a:rPr lang="km-KH" sz="1800" dirty="0" smtClean="0">
                <a:latin typeface="Khmer MEF1" panose="02000506000000020004" pitchFamily="2" charset="0"/>
                <a:cs typeface="Khmer MEF1" panose="02000506000000020004" pitchFamily="2" charset="0"/>
              </a:rPr>
              <a:t>		</a:t>
            </a:r>
            <a:endParaRPr lang="km-KH" sz="1800" b="1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endParaRPr lang="en-US" sz="1800" b="1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>
              <a:buNone/>
            </a:pPr>
            <a:endParaRPr lang="en-US" sz="1800" b="1" dirty="0">
              <a:latin typeface="Khmer MEF1" panose="02000506000000020004" pitchFamily="2" charset="0"/>
              <a:cs typeface="Khmer MEF1" panose="02000506000000020004" pitchFamily="2" charset="0"/>
            </a:endParaRPr>
          </a:p>
          <a:p>
            <a:pPr marL="0" indent="0" algn="ctr">
              <a:lnSpc>
                <a:spcPts val="2160"/>
              </a:lnSpc>
              <a:spcAft>
                <a:spcPts val="1200"/>
              </a:spcAft>
              <a:buNone/>
            </a:pPr>
            <a:endParaRPr lang="ca-ES" sz="600" dirty="0" smtClean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pPr marL="0" indent="0">
              <a:lnSpc>
                <a:spcPts val="2160"/>
              </a:lnSpc>
              <a:spcAft>
                <a:spcPts val="1200"/>
              </a:spcAft>
              <a:buNone/>
            </a:pPr>
            <a:r>
              <a:rPr lang="ca-ES" sz="1800" dirty="0">
                <a:latin typeface="Khmer OS" pitchFamily="2" charset="0"/>
                <a:cs typeface="Khmer OS" pitchFamily="2" charset="0"/>
              </a:rPr>
              <a:t>	</a:t>
            </a:r>
            <a:endParaRPr lang="ca-ES" sz="1800" dirty="0" smtClean="0">
              <a:latin typeface="Khmer OS" pitchFamily="2" charset="0"/>
              <a:cs typeface="Khmer OS" pitchFamily="2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7488175"/>
              </p:ext>
            </p:extLst>
          </p:nvPr>
        </p:nvGraphicFramePr>
        <p:xfrm>
          <a:off x="395536" y="1268759"/>
          <a:ext cx="8568952" cy="53404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2320">
                  <a:extLst>
                    <a:ext uri="{9D8B030D-6E8A-4147-A177-3AD203B41FA5}">
                      <a16:colId xmlns:a16="http://schemas.microsoft.com/office/drawing/2014/main" val="3541793012"/>
                    </a:ext>
                  </a:extLst>
                </a:gridCol>
                <a:gridCol w="3421764">
                  <a:extLst>
                    <a:ext uri="{9D8B030D-6E8A-4147-A177-3AD203B41FA5}">
                      <a16:colId xmlns:a16="http://schemas.microsoft.com/office/drawing/2014/main" val="839458406"/>
                    </a:ext>
                  </a:extLst>
                </a:gridCol>
                <a:gridCol w="4314868">
                  <a:extLst>
                    <a:ext uri="{9D8B030D-6E8A-4147-A177-3AD203B41FA5}">
                      <a16:colId xmlns:a16="http://schemas.microsoft.com/office/drawing/2014/main" val="3927391757"/>
                    </a:ext>
                  </a:extLst>
                </a:gridCol>
              </a:tblGrid>
              <a:tr h="483074">
                <a:tc>
                  <a:txBody>
                    <a:bodyPr/>
                    <a:lstStyle/>
                    <a:p>
                      <a:pPr algn="ctr"/>
                      <a:endParaRPr kumimoji="0" lang="km-KH" sz="500" b="1" kern="1200" baseline="0" dirty="0" smtClean="0">
                        <a:solidFill>
                          <a:schemeClr val="lt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algn="ctr"/>
                      <a:r>
                        <a:rPr kumimoji="0" lang="km-KH" sz="1600" b="1" kern="1200" dirty="0" smtClean="0">
                          <a:solidFill>
                            <a:schemeClr val="lt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ល.រ</a:t>
                      </a:r>
                      <a:endParaRPr lang="en-US" sz="1600" dirty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0" lang="km-KH" sz="500" b="1" kern="1200" baseline="0" dirty="0" smtClean="0">
                        <a:solidFill>
                          <a:schemeClr val="lt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algn="ctr"/>
                      <a:r>
                        <a:rPr kumimoji="0" lang="km-KH" sz="1600" b="1" kern="1200" dirty="0" smtClean="0">
                          <a:solidFill>
                            <a:schemeClr val="lt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សកម្មភាព</a:t>
                      </a:r>
                      <a:endParaRPr lang="en-US" sz="1600" dirty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0" lang="km-KH" sz="500" b="1" kern="1200" baseline="0" dirty="0" smtClean="0">
                        <a:solidFill>
                          <a:schemeClr val="lt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algn="ctr"/>
                      <a:r>
                        <a:rPr kumimoji="0" lang="km-KH" sz="1600" b="1" kern="1200" dirty="0" smtClean="0">
                          <a:solidFill>
                            <a:schemeClr val="lt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លម្អិតមុខសញ្ញាចំណាយ</a:t>
                      </a:r>
                      <a:endParaRPr lang="en-US" sz="1600" dirty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152586"/>
                  </a:ext>
                </a:extLst>
              </a:tr>
              <a:tr h="453031">
                <a:tc gridSpan="2">
                  <a:txBody>
                    <a:bodyPr/>
                    <a:lstStyle/>
                    <a:p>
                      <a:pPr algn="ctr"/>
                      <a:endParaRPr kumimoji="0" lang="km-KH" sz="500" b="1" kern="1200" baseline="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algn="ctr"/>
                      <a:r>
                        <a:rPr kumimoji="0" lang="km-KH" sz="1600" b="1" kern="1200" dirty="0" smtClean="0">
                          <a:solidFill>
                            <a:srgbClr val="0070C0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១</a:t>
                      </a:r>
                      <a:r>
                        <a:rPr kumimoji="0" lang="en-US" sz="1600" b="1" kern="1200" dirty="0" smtClean="0">
                          <a:solidFill>
                            <a:srgbClr val="0070C0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.</a:t>
                      </a:r>
                      <a:r>
                        <a:rPr kumimoji="0" lang="km-KH" sz="1600" b="1" kern="1200" dirty="0" smtClean="0">
                          <a:solidFill>
                            <a:srgbClr val="0070C0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​​​​​គាំទ្រកិច្ចដំណើរការ</a:t>
                      </a:r>
                      <a:endParaRPr lang="en-US" sz="1600" dirty="0">
                        <a:solidFill>
                          <a:srgbClr val="0070C0"/>
                        </a:solidFill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1489503"/>
                  </a:ext>
                </a:extLst>
              </a:tr>
              <a:tr h="4336124">
                <a:tc>
                  <a:txBody>
                    <a:bodyPr/>
                    <a:lstStyle/>
                    <a:p>
                      <a:pPr algn="r"/>
                      <a:endParaRPr lang="km-KH" sz="500" b="1" baseline="0" dirty="0" smtClean="0">
                        <a:solidFill>
                          <a:srgbClr val="0070C0"/>
                        </a:solidFill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pPr algn="r"/>
                      <a:r>
                        <a:rPr lang="km-KH" sz="1400" b="1" dirty="0" smtClean="0">
                          <a:solidFill>
                            <a:srgbClr val="00B050"/>
                          </a:solidFill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១.១</a:t>
                      </a:r>
                      <a:endParaRPr lang="en-US" sz="1400" b="1" dirty="0">
                        <a:solidFill>
                          <a:srgbClr val="00B050"/>
                        </a:solidFill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km-KH" sz="500" b="1" kern="1200" baseline="0" dirty="0" smtClean="0">
                        <a:solidFill>
                          <a:srgbClr val="7030A0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r>
                        <a:rPr kumimoji="0" lang="km-KH" sz="1400" b="1" kern="1200" dirty="0" smtClean="0">
                          <a:solidFill>
                            <a:srgbClr val="00B050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កិច្ចដំណើរការរដ្ឋបាល (អនុគណនី ៦០០២៨)</a:t>
                      </a:r>
                      <a:endParaRPr lang="en-US" sz="1400" b="1" dirty="0">
                        <a:solidFill>
                          <a:srgbClr val="00B050"/>
                        </a:solidFill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m-KH" sz="500" b="1" kern="1200" baseline="0" dirty="0" smtClean="0">
                        <a:solidFill>
                          <a:srgbClr val="00B050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m-KH" sz="1400" b="1" kern="1200" dirty="0" smtClean="0">
                          <a:solidFill>
                            <a:srgbClr val="7030A0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ក.គាំទ្រការងាររដ្ឋបាល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m-KH" sz="1000" b="1" kern="1200" baseline="0" dirty="0" smtClean="0">
                        <a:solidFill>
                          <a:srgbClr val="0070C0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-ក្រដាស ប៊ិក ខ្មៅដៃ ហ្វឺត សៀវភៅ សឺមី ទឹកលុប ប៊ិកគូស</a:t>
                      </a:r>
                    </a:p>
                    <a:p>
                      <a:pPr lvl="0"/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 ចំណាំ ក្រូណូ កាវ ស្កុត កន្ត្រៃ បន្ទាត់ ផែនទី ថតចម្លង</a:t>
                      </a:r>
                    </a:p>
                    <a:p>
                      <a:pPr lvl="0"/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 ឯកសារ ប្រដាប់កិប ប្រដាប់ចោះរន្ធពីរ ឃ្នាប  ស្រោម</a:t>
                      </a:r>
                    </a:p>
                    <a:p>
                      <a:pPr lvl="0"/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 សំបុត្រ   កាបោន ... </a:t>
                      </a:r>
                    </a:p>
                    <a:p>
                      <a:pPr lvl="0"/>
                      <a:endParaRPr kumimoji="0" lang="en-US" sz="500" kern="1200" baseline="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-បោះពុម្ព ប្លាសមែម៉ូរី ម៉ាស៊ីនគិតលេខ ទឹកថ្នាំថតចម្លង ឬ</a:t>
                      </a:r>
                    </a:p>
                    <a:p>
                      <a:pPr lvl="0"/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 បោះពុម្ព និងសម្ភារៈផ្សេងៗទៀត</a:t>
                      </a:r>
                    </a:p>
                    <a:p>
                      <a:pPr lvl="0"/>
                      <a:endParaRPr kumimoji="0" lang="en-US" sz="500" kern="1200" baseline="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-សៀវភៅសរសេរ  សៀវភៅពិន្ទុ  បញ្ជីហៅឈ្មោះ សៀវភៅ</a:t>
                      </a:r>
                    </a:p>
                    <a:p>
                      <a:pPr lvl="0"/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​ សិក្ខាគារិក សៀវភៅតាមដានការសិក្សា ប័ណ្ណសំគាល់ខ្លួន​</a:t>
                      </a:r>
                    </a:p>
                    <a:p>
                      <a:pPr lvl="0"/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 សិស្ស ...</a:t>
                      </a:r>
                    </a:p>
                    <a:p>
                      <a:pPr lvl="0"/>
                      <a:endParaRPr kumimoji="0" lang="en-US" sz="500" kern="1200" baseline="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-តបណ្តាញដូចជា ទឹក អគ្គិសនី កុំព្យូទ័រ អ៊ិនធឺណែត</a:t>
                      </a:r>
                      <a:r>
                        <a:rPr kumimoji="0"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</a:t>
                      </a:r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...</a:t>
                      </a:r>
                    </a:p>
                    <a:p>
                      <a:pPr lvl="0"/>
                      <a:endParaRPr kumimoji="0" lang="en-US" sz="500" kern="1200" baseline="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-ការទិញទឹក តែ កាហ្វេ ស្ករ នំ ផ្លែឈើ</a:t>
                      </a:r>
                    </a:p>
                    <a:p>
                      <a:pPr lvl="0"/>
                      <a:endParaRPr kumimoji="0" lang="km-KH" sz="500" kern="1200" baseline="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m-KH" sz="1400" b="1" kern="1200" dirty="0" smtClean="0">
                          <a:solidFill>
                            <a:srgbClr val="7030A0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ខ.ការងារប្រឡង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m-KH" sz="500" b="1" kern="1200" baseline="0" dirty="0" smtClean="0">
                        <a:solidFill>
                          <a:srgbClr val="00B050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-ចំណាយទិញសម្ភារៈដំណើរការប្រឡង ដូចជា ប៊ិក </a:t>
                      </a:r>
                    </a:p>
                    <a:p>
                      <a:pPr lvl="0"/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 ក្រដាសរ៉ាម ។ល។</a:t>
                      </a:r>
                    </a:p>
                    <a:p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-ចំណាយលើការបោះពុម្ព  ឬថតចម្លងឯកសារប្រឡង</a:t>
                      </a:r>
                    </a:p>
                    <a:p>
                      <a:pPr lvl="0"/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  ឆមាស  ។ល។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0915654"/>
                  </a:ext>
                </a:extLst>
              </a:tr>
            </a:tbl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5388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147342" y="188640"/>
            <a:ext cx="8817146" cy="5040560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km-KH" sz="9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	</a:t>
            </a:r>
            <a:endParaRPr lang="km-KH" sz="900" dirty="0" smtClean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pPr marL="0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km-KH" sz="1800" b="1" dirty="0" smtClean="0">
                <a:latin typeface="Khmer MEF1" panose="02000506000000020004" pitchFamily="2" charset="0"/>
                <a:cs typeface="Khmer MEF1" panose="02000506000000020004" pitchFamily="2" charset="0"/>
              </a:rPr>
              <a:t>	</a:t>
            </a:r>
            <a:r>
              <a:rPr lang="km-KH" sz="1800" b="1" dirty="0" smtClean="0">
                <a:latin typeface="Khmer MEF2" panose="02000506000000020004" pitchFamily="2" charset="0"/>
                <a:cs typeface="Khmer MEF2" panose="02000506000000020004" pitchFamily="2" charset="0"/>
              </a:rPr>
              <a:t>៥. </a:t>
            </a:r>
            <a:r>
              <a:rPr lang="km-KH" sz="1800" b="1" dirty="0">
                <a:latin typeface="Khmer MEF2" panose="02000506000000020004" pitchFamily="2" charset="0"/>
                <a:cs typeface="Khmer MEF2" panose="02000506000000020004" pitchFamily="2" charset="0"/>
              </a:rPr>
              <a:t>មុខសញ្ញា</a:t>
            </a:r>
            <a:r>
              <a:rPr lang="km-KH" sz="1800" b="1" dirty="0" smtClean="0">
                <a:latin typeface="Khmer MEF2" panose="02000506000000020004" pitchFamily="2" charset="0"/>
                <a:cs typeface="Khmer MEF2" panose="02000506000000020004" pitchFamily="2" charset="0"/>
              </a:rPr>
              <a:t>ចំណាយ (ត)</a:t>
            </a:r>
            <a:endParaRPr lang="ca-ES" sz="1800" dirty="0" smtClean="0">
              <a:latin typeface="Khmer MEF2" panose="02000506000000020004" pitchFamily="2" charset="0"/>
              <a:cs typeface="Khmer MEF2" panose="02000506000000020004" pitchFamily="2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7340957"/>
              </p:ext>
            </p:extLst>
          </p:nvPr>
        </p:nvGraphicFramePr>
        <p:xfrm>
          <a:off x="147342" y="1124744"/>
          <a:ext cx="8784975" cy="530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8234">
                  <a:extLst>
                    <a:ext uri="{9D8B030D-6E8A-4147-A177-3AD203B41FA5}">
                      <a16:colId xmlns:a16="http://schemas.microsoft.com/office/drawing/2014/main" val="1135618738"/>
                    </a:ext>
                  </a:extLst>
                </a:gridCol>
                <a:gridCol w="3600400">
                  <a:extLst>
                    <a:ext uri="{9D8B030D-6E8A-4147-A177-3AD203B41FA5}">
                      <a16:colId xmlns:a16="http://schemas.microsoft.com/office/drawing/2014/main" val="3148098273"/>
                    </a:ext>
                  </a:extLst>
                </a:gridCol>
                <a:gridCol w="4576341">
                  <a:extLst>
                    <a:ext uri="{9D8B030D-6E8A-4147-A177-3AD203B41FA5}">
                      <a16:colId xmlns:a16="http://schemas.microsoft.com/office/drawing/2014/main" val="1088493553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m-KH" sz="500" b="1" kern="1200" baseline="0" dirty="0" smtClean="0">
                        <a:solidFill>
                          <a:schemeClr val="lt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m-KH" sz="1600" b="1" kern="1200" dirty="0" smtClean="0">
                          <a:solidFill>
                            <a:schemeClr val="lt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ល.រ</a:t>
                      </a:r>
                      <a:endParaRPr lang="en-US" sz="1600" dirty="0" smtClean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m-KH" sz="500" b="1" kern="1200" baseline="0" dirty="0" smtClean="0">
                        <a:solidFill>
                          <a:schemeClr val="lt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m-KH" sz="1600" b="1" kern="1200" dirty="0" smtClean="0">
                          <a:solidFill>
                            <a:schemeClr val="lt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សកម្មភាព</a:t>
                      </a:r>
                      <a:endParaRPr lang="en-US" sz="1600" dirty="0" smtClean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m-KH" sz="500" b="1" kern="1200" baseline="0" dirty="0" smtClean="0">
                        <a:solidFill>
                          <a:schemeClr val="lt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m-KH" sz="1600" b="1" kern="1200" dirty="0" smtClean="0">
                          <a:solidFill>
                            <a:schemeClr val="lt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លម្អិតមុខសញ្ញាចំណាយ</a:t>
                      </a:r>
                      <a:endParaRPr lang="en-US" sz="1600" dirty="0" smtClean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2005366"/>
                  </a:ext>
                </a:extLst>
              </a:tr>
              <a:tr h="4554019">
                <a:tc>
                  <a:txBody>
                    <a:bodyPr/>
                    <a:lstStyle/>
                    <a:p>
                      <a:endParaRPr lang="km-KH" sz="500" b="1" baseline="0" dirty="0" smtClean="0">
                        <a:solidFill>
                          <a:srgbClr val="0070C0"/>
                        </a:solidFill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km-KH" sz="500" b="1" kern="1200" baseline="0" dirty="0" smtClean="0">
                        <a:solidFill>
                          <a:srgbClr val="0070C0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endParaRPr kumimoji="0" lang="en-US" sz="500" kern="1200" baseline="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m-KH" sz="1400" b="1" kern="1200" dirty="0" smtClean="0">
                          <a:solidFill>
                            <a:srgbClr val="7030A0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គ.សម្ភារៈបរិក្ខារ និងសង្ហារិម</a:t>
                      </a:r>
                      <a:endParaRPr kumimoji="0" lang="en-US" sz="1400" kern="1200" dirty="0" smtClean="0">
                        <a:solidFill>
                          <a:srgbClr val="7030A0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m-KH" sz="500" b="1" kern="1200" baseline="0" dirty="0" smtClean="0">
                        <a:solidFill>
                          <a:srgbClr val="0070C0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</a:t>
                      </a:r>
                      <a:r>
                        <a:rPr kumimoji="0" lang="km-KH" sz="1400" kern="1200" spc="-80" baseline="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-បរិក្ខារបច្ចេកទេស៖ កុំព្យូទ័រ ម៉ាស៊ីន អិលស៊ីឌី ម៉ាស៊ីនព្រីនធ័រ </a:t>
                      </a:r>
                    </a:p>
                    <a:p>
                      <a:pPr lvl="0"/>
                      <a:r>
                        <a:rPr kumimoji="0" lang="km-KH" sz="1400" kern="1200" spc="-80" baseline="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  </a:t>
                      </a:r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​កាមេរ៉ាសុវត្ថិភាព  អាគុយ  កង្ហារ ទូរស័ព្ទលើតុ  បំពង់ពន្លត់</a:t>
                      </a:r>
                    </a:p>
                    <a:p>
                      <a:pPr lvl="0"/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  អគ្គីភ័យ  ឧបករណ៍បំពងសំឡេង</a:t>
                      </a:r>
                    </a:p>
                    <a:p>
                      <a:pPr lvl="0"/>
                      <a:endParaRPr kumimoji="0" lang="en-US" sz="500" kern="1200" baseline="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-គ្រឿងសង្ហារិម៖ តុ ទូ ធ្នើរ កៅអី ក្តារខៀន</a:t>
                      </a:r>
                    </a:p>
                    <a:p>
                      <a:pPr lvl="0"/>
                      <a:endParaRPr kumimoji="0" lang="km-KH" sz="500" kern="1200" baseline="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r>
                        <a:rPr kumimoji="0" lang="km-KH" sz="1400" b="1" kern="1200" dirty="0" smtClean="0">
                          <a:solidFill>
                            <a:srgbClr val="7030A0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ឃ.ចំណាយលើសេវាផ្សេងៗ</a:t>
                      </a:r>
                    </a:p>
                    <a:p>
                      <a:endParaRPr kumimoji="0" lang="en-US" sz="500" b="1" kern="1200" baseline="0" dirty="0" smtClean="0">
                        <a:solidFill>
                          <a:srgbClr val="0070C0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-ទិញទឹក  បង់ថ្លៃទឹកស្អាត  បង់ថ្លៃអគ្គិសនី  សេវាសំរាម បញ្ចូល</a:t>
                      </a:r>
                    </a:p>
                    <a:p>
                      <a:pPr lvl="0"/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  អាគុយ  និងប្រេងចាក់ម៉ាស៊ីនភ្លើង</a:t>
                      </a:r>
                    </a:p>
                    <a:p>
                      <a:pPr lvl="0"/>
                      <a:endParaRPr kumimoji="0" lang="en-US" sz="500" kern="1200" baseline="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-ទិញសៀវភៅមូលប្បទានប័ត្រ និងបង់ថ្លៃសេវាធនាគារ </a:t>
                      </a:r>
                    </a:p>
                    <a:p>
                      <a:pPr lvl="0"/>
                      <a:endParaRPr kumimoji="0" lang="en-US" sz="500" kern="1200" baseline="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-ការបង់សេវាធនាគារ ទូរស័ព្ទ និង អ៊ីនធឺណែត (ប្រើប្រាស់</a:t>
                      </a:r>
                    </a:p>
                    <a:p>
                      <a:pPr lvl="0"/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 សម្រាប់ដំណើរការការងារក្នុងអង្គភាព)</a:t>
                      </a:r>
                    </a:p>
                    <a:p>
                      <a:pPr lvl="0"/>
                      <a:endParaRPr kumimoji="0" lang="en-US" sz="500" kern="1200" baseline="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-ចំណាយសោហ៊ុយធ្វើដំណើរ៖ ថ្លៃម៉ូតូឌុប ឬរថយន្តឈ្នួល ឬ</a:t>
                      </a:r>
                    </a:p>
                    <a:p>
                      <a:pPr lvl="0"/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 សាំងចាក់ម៉ូតូសម្រាប់ទំនាក់ទំនងការងារជាមួយមន្ទីរអប់រំ </a:t>
                      </a:r>
                    </a:p>
                    <a:p>
                      <a:pPr lvl="0"/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 យុវជន និងកីឡា ការិយាល័យអប់រំ យុវជន និងកីឡាក្រុង/</a:t>
                      </a:r>
                    </a:p>
                    <a:p>
                      <a:pPr lvl="0"/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 ស្រុក/ខណ្ឌ  និងអង្គភាពពាក់ព័ន្ធផ្សេងៗដូចជាធនាគារ</a:t>
                      </a:r>
                      <a:r>
                        <a:rPr kumimoji="0" lang="km-KH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...</a:t>
                      </a:r>
                    </a:p>
                    <a:p>
                      <a:pPr lvl="0"/>
                      <a:endParaRPr kumimoji="0" lang="km-KH" sz="500" kern="1200" baseline="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-ដឹកជញ្ជូន៖ ថ្លៃផ្ញើឯកសារផ្សេងៗ  ចំណាយដឹកជញ្ជូន សម្ភារៈ</a:t>
                      </a:r>
                    </a:p>
                    <a:p>
                      <a:pPr lvl="0"/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 ទំនិញ ដូចជាកេសទំនិញ សម្ភារៈការិយាល័យ    សម្ភារៈបរិក្ខារ</a:t>
                      </a:r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</a:t>
                      </a:r>
                    </a:p>
                    <a:p>
                      <a:pPr lvl="0"/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 </a:t>
                      </a:r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បច្ចេកទេស សង្ហារិម។ល។</a:t>
                      </a:r>
                      <a:endParaRPr kumimoji="0" lang="en-US" sz="14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0208827"/>
                  </a:ext>
                </a:extLst>
              </a:tr>
            </a:tbl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15381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9914097"/>
              </p:ext>
            </p:extLst>
          </p:nvPr>
        </p:nvGraphicFramePr>
        <p:xfrm>
          <a:off x="179512" y="1058174"/>
          <a:ext cx="8784974" cy="5440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1593">
                  <a:extLst>
                    <a:ext uri="{9D8B030D-6E8A-4147-A177-3AD203B41FA5}">
                      <a16:colId xmlns:a16="http://schemas.microsoft.com/office/drawing/2014/main" val="2330917731"/>
                    </a:ext>
                  </a:extLst>
                </a:gridCol>
                <a:gridCol w="3638886">
                  <a:extLst>
                    <a:ext uri="{9D8B030D-6E8A-4147-A177-3AD203B41FA5}">
                      <a16:colId xmlns:a16="http://schemas.microsoft.com/office/drawing/2014/main" val="2533965288"/>
                    </a:ext>
                  </a:extLst>
                </a:gridCol>
                <a:gridCol w="4464495">
                  <a:extLst>
                    <a:ext uri="{9D8B030D-6E8A-4147-A177-3AD203B41FA5}">
                      <a16:colId xmlns:a16="http://schemas.microsoft.com/office/drawing/2014/main" val="452472419"/>
                    </a:ext>
                  </a:extLst>
                </a:gridCol>
              </a:tblGrid>
              <a:tr h="49861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500" b="1" kern="1200" baseline="0" dirty="0" smtClean="0">
                        <a:solidFill>
                          <a:schemeClr val="lt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m-KH" sz="1800" b="1" kern="1200" dirty="0" smtClean="0">
                          <a:solidFill>
                            <a:schemeClr val="lt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ល.រ</a:t>
                      </a:r>
                      <a:endParaRPr lang="en-US" sz="1800" dirty="0" smtClean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endParaRPr lang="en-US" sz="5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500" b="1" kern="1200" baseline="0" dirty="0" smtClean="0">
                        <a:solidFill>
                          <a:schemeClr val="lt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m-KH" sz="1800" b="1" kern="1200" dirty="0" smtClean="0">
                          <a:solidFill>
                            <a:schemeClr val="lt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សកម្មភាព</a:t>
                      </a:r>
                      <a:endParaRPr lang="en-US" sz="1800" dirty="0" smtClean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endParaRPr lang="en-US" sz="5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500" b="1" kern="1200" baseline="0" dirty="0" smtClean="0">
                        <a:solidFill>
                          <a:schemeClr val="lt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m-KH" sz="1800" b="1" kern="1200" dirty="0" smtClean="0">
                          <a:solidFill>
                            <a:schemeClr val="lt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លម្អិតមុខសញ្ញាចំណាយ</a:t>
                      </a:r>
                      <a:endParaRPr lang="en-US" sz="1800" dirty="0" smtClean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endParaRPr lang="en-US" sz="500" baseline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4160708"/>
                  </a:ext>
                </a:extLst>
              </a:tr>
              <a:tr h="2892774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500" b="1" baseline="0" dirty="0" smtClean="0">
                        <a:solidFill>
                          <a:srgbClr val="00B050"/>
                        </a:solidFill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m-KH" sz="1400" b="1" dirty="0" smtClean="0">
                          <a:solidFill>
                            <a:srgbClr val="00B050"/>
                          </a:solidFill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១.២</a:t>
                      </a:r>
                      <a:endParaRPr lang="en-US" sz="1400" b="1" dirty="0" smtClean="0">
                        <a:solidFill>
                          <a:srgbClr val="00B050"/>
                        </a:solidFill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endParaRPr lang="en-US" sz="500" baseline="0" dirty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500" b="1" kern="1200" baseline="0" dirty="0" smtClean="0">
                        <a:solidFill>
                          <a:srgbClr val="00B050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m-KH" sz="1400" b="1" kern="1200" dirty="0" smtClean="0">
                          <a:solidFill>
                            <a:srgbClr val="00B050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ការថែទាំ និងជួសជុលផ្សេងៗ (អនុគណនី ៦១០៥៨)</a:t>
                      </a:r>
                      <a:endParaRPr lang="en-US" sz="1400" dirty="0" smtClean="0">
                        <a:solidFill>
                          <a:srgbClr val="00B050"/>
                        </a:solidFill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endParaRPr lang="en-US" sz="500" baseline="0" dirty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500" baseline="0" dirty="0" smtClean="0"/>
                    </a:p>
                    <a:p>
                      <a:r>
                        <a:rPr kumimoji="0" lang="km-KH" sz="1400" b="1" kern="1200" dirty="0" smtClean="0">
                          <a:solidFill>
                            <a:srgbClr val="7030A0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ក. ចំណាយលើការថែទាំ និងជួសជុល៖ </a:t>
                      </a:r>
                    </a:p>
                    <a:p>
                      <a:endParaRPr kumimoji="0" lang="en-US" sz="500" kern="1200" baseline="0" dirty="0" smtClean="0">
                        <a:solidFill>
                          <a:srgbClr val="7030A0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-កុំព្យូទ័រ ម៉ាស៊ីនអិលស៊ីឌី ម៉ាស៊ីនបោះពុម្ព អាគុយ តុ កៅអី</a:t>
                      </a:r>
                    </a:p>
                    <a:p>
                      <a:pPr lvl="0"/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 ទូរ កង្ហារ ម៉ាស៊ីនបូមទឹក ម៉ាស៊ីនភ្លើង និងម៉ាស៊ីនផ្សេងៗ </a:t>
                      </a:r>
                    </a:p>
                    <a:p>
                      <a:pPr lvl="0"/>
                      <a:endParaRPr kumimoji="0" lang="en-US" sz="500" kern="1200" baseline="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-ទិញឧបករណ៍ឬសម្ភារៈ អគ្គិសនី ទឹក ទូរស័ព្ទ និងអ៊ិនធឺណែត</a:t>
                      </a:r>
                    </a:p>
                    <a:p>
                      <a:pPr lvl="0"/>
                      <a:endParaRPr kumimoji="0" lang="km-KH" sz="500" kern="1200" baseline="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-បណ្តាញអគ្គិសនី ទឹក ទូរស័ព្ទ និងអ៊ិនធឺណែត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m-KH" sz="500" kern="1200" baseline="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r>
                        <a:rPr kumimoji="0" lang="km-KH" sz="1400" b="1" kern="1200" dirty="0" smtClean="0">
                          <a:solidFill>
                            <a:srgbClr val="7030A0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ខ. ចំណាយសម្រាប់ការសាងសង់ និងជួសជុល៖</a:t>
                      </a:r>
                    </a:p>
                    <a:p>
                      <a:endParaRPr kumimoji="0" lang="en-US" sz="500" kern="1200" baseline="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km-KH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-</a:t>
                      </a:r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អគារ ទីចាត់ការ បណ្ណាល័យ បន្ទប់ បង្គន់អនាម័យនិងទឹក</a:t>
                      </a:r>
                    </a:p>
                    <a:p>
                      <a:pPr lvl="0"/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 ស្អាត ខ្លោងទ្វារ ​របង និងទីលានកីឡា លាបថ្នាំ (របង អគារ)</a:t>
                      </a:r>
                    </a:p>
                    <a:p>
                      <a:pPr lvl="0"/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 សួនច្បារ ខឿនទង់ជាតិ</a:t>
                      </a:r>
                    </a:p>
                    <a:p>
                      <a:pPr lvl="0"/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</a:t>
                      </a:r>
                      <a:r>
                        <a:rPr kumimoji="0" lang="km-KH" sz="1400" kern="1200" spc="-60" baseline="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-ការចាក់ដី (បំពេញគ្រហុក ស្រះ ត្រពាំង) ស្ដារ (ស្រះត្រពាំង)</a:t>
                      </a:r>
                      <a:endParaRPr kumimoji="0" lang="en-US" sz="1400" kern="1200" spc="-60" baseline="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364330"/>
                  </a:ext>
                </a:extLst>
              </a:tr>
              <a:tr h="357869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m-KH" sz="1600" b="1" kern="1200" dirty="0" smtClean="0">
                          <a:solidFill>
                            <a:srgbClr val="0070C0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២</a:t>
                      </a:r>
                      <a:r>
                        <a:rPr kumimoji="0" lang="en-US" sz="1600" b="1" kern="1200" dirty="0" smtClean="0">
                          <a:solidFill>
                            <a:srgbClr val="0070C0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.</a:t>
                      </a:r>
                      <a:r>
                        <a:rPr kumimoji="0" lang="km-KH" sz="1600" b="1" kern="1200" dirty="0" smtClean="0">
                          <a:solidFill>
                            <a:srgbClr val="0070C0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កែលម្អគុណភាពអប់រំ</a:t>
                      </a:r>
                      <a:endParaRPr lang="en-US" sz="1600" dirty="0" smtClean="0">
                        <a:solidFill>
                          <a:srgbClr val="0070C0"/>
                        </a:solidFill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918826"/>
                  </a:ext>
                </a:extLst>
              </a:tr>
              <a:tr h="1587709"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500" b="1" baseline="0" dirty="0" smtClean="0">
                        <a:solidFill>
                          <a:srgbClr val="00B050"/>
                        </a:solidFill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m-KH" sz="1400" b="1" dirty="0" smtClean="0">
                          <a:solidFill>
                            <a:srgbClr val="00B050"/>
                          </a:solidFill>
                          <a:latin typeface="Khmer MEF1" panose="02000506000000020004" pitchFamily="2" charset="0"/>
                          <a:cs typeface="Khmer MEF1" panose="02000506000000020004" pitchFamily="2" charset="0"/>
                        </a:rPr>
                        <a:t>២.១</a:t>
                      </a:r>
                      <a:endParaRPr lang="en-US" sz="1400" b="1" dirty="0" smtClean="0">
                        <a:solidFill>
                          <a:srgbClr val="00B050"/>
                        </a:solidFill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en-US" sz="500" b="1" kern="1200" baseline="0" dirty="0" smtClean="0">
                        <a:solidFill>
                          <a:srgbClr val="00B050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r>
                        <a:rPr kumimoji="0" lang="km-KH" sz="1400" b="1" kern="1200" dirty="0" smtClean="0">
                          <a:solidFill>
                            <a:srgbClr val="00B050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ការចូលរៀនដោយសមធម៌និងបង្ការសិស្សបោះបង់ </a:t>
                      </a:r>
                      <a:endParaRPr kumimoji="0" lang="en-US" sz="1400" kern="1200" dirty="0" smtClean="0">
                        <a:solidFill>
                          <a:srgbClr val="00B050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r>
                        <a:rPr kumimoji="0" lang="km-KH" sz="1400" b="1" kern="1200" dirty="0" smtClean="0">
                          <a:solidFill>
                            <a:srgbClr val="00B050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(អនុគណនី ៦១១០៨)</a:t>
                      </a:r>
                      <a:endParaRPr lang="en-US" sz="1400" dirty="0" smtClean="0">
                        <a:solidFill>
                          <a:srgbClr val="00B050"/>
                        </a:solidFill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en-US" sz="500" b="1" kern="1200" baseline="0" dirty="0" smtClean="0">
                        <a:solidFill>
                          <a:srgbClr val="7030A0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r>
                        <a:rPr kumimoji="0" lang="km-KH" sz="1400" b="1" kern="1200" dirty="0" smtClean="0">
                          <a:solidFill>
                            <a:srgbClr val="7030A0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ក. ការចូលរៀនដោយសមធម៌ៈ</a:t>
                      </a:r>
                      <a:endParaRPr kumimoji="0" lang="en-US" sz="1400" b="1" kern="1200" dirty="0" smtClean="0">
                        <a:solidFill>
                          <a:srgbClr val="7030A0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endParaRPr kumimoji="0" lang="en-US" sz="500" kern="1200" baseline="0" dirty="0" smtClean="0">
                        <a:solidFill>
                          <a:srgbClr val="7030A0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-</a:t>
                      </a:r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យុទ្ធនាការចូលរៀន៖ ទិញទឹក អាហារសម្រន់ ហ្វឺត ក្រដាស</a:t>
                      </a:r>
                      <a:endParaRPr kumimoji="0" lang="en-US" sz="14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</a:t>
                      </a:r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កំណាត់ បោះពុម្ព ថតចម្លង ទឹកថ្នាំ ស្កុត ថ្លៃជួលអ្នកឆ្លាក់អក្សរ</a:t>
                      </a:r>
                      <a:endParaRPr kumimoji="0" lang="en-US" sz="14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</a:t>
                      </a:r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ថ្លៃជួលគ្រឿងបំពងសំឡេង និងមធ្យោបាយផ្សេងៗ </a:t>
                      </a:r>
                      <a:endParaRPr kumimoji="0" lang="en-US" sz="14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endParaRPr kumimoji="0" lang="en-US" sz="500" kern="1200" baseline="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-</a:t>
                      </a:r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ផែនទីសិក្សា ផែនទីខ្នងផ្ទះ និងស្ថិតិ ទិញប៊ិក សៀវភៅ ហ្វឺត </a:t>
                      </a:r>
                      <a:endParaRPr kumimoji="0" lang="en-US" sz="14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 </a:t>
                      </a:r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ក្រដាសផ្ទាំងធំ បោះពុម្ព ថតចម្លង ថ្លៃជួលអ្នកគូរ ។ល។</a:t>
                      </a:r>
                      <a:endParaRPr kumimoji="0" lang="en-US" sz="14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5230732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1115616" y="548680"/>
            <a:ext cx="2565126" cy="4732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km-KH" b="1" dirty="0">
                <a:latin typeface="Khmer MEF2" panose="02000506000000020004" pitchFamily="2" charset="0"/>
                <a:cs typeface="Khmer MEF2" panose="02000506000000020004" pitchFamily="2" charset="0"/>
              </a:rPr>
              <a:t>៥. មុខសញ្ញាចំណាយ (ត)</a:t>
            </a:r>
            <a:endParaRPr lang="ca-ES" dirty="0">
              <a:latin typeface="Khmer MEF2" panose="02000506000000020004" pitchFamily="2" charset="0"/>
              <a:cs typeface="Khmer MEF2" panose="02000506000000020004" pitchFamily="2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29723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475012"/>
              </p:ext>
            </p:extLst>
          </p:nvPr>
        </p:nvGraphicFramePr>
        <p:xfrm>
          <a:off x="179511" y="1397000"/>
          <a:ext cx="8784978" cy="4840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8874">
                  <a:extLst>
                    <a:ext uri="{9D8B030D-6E8A-4147-A177-3AD203B41FA5}">
                      <a16:colId xmlns:a16="http://schemas.microsoft.com/office/drawing/2014/main" val="2614419881"/>
                    </a:ext>
                  </a:extLst>
                </a:gridCol>
                <a:gridCol w="2928326">
                  <a:extLst>
                    <a:ext uri="{9D8B030D-6E8A-4147-A177-3AD203B41FA5}">
                      <a16:colId xmlns:a16="http://schemas.microsoft.com/office/drawing/2014/main" val="3242087064"/>
                    </a:ext>
                  </a:extLst>
                </a:gridCol>
                <a:gridCol w="5197778">
                  <a:extLst>
                    <a:ext uri="{9D8B030D-6E8A-4147-A177-3AD203B41FA5}">
                      <a16:colId xmlns:a16="http://schemas.microsoft.com/office/drawing/2014/main" val="1186281905"/>
                    </a:ext>
                  </a:extLst>
                </a:gridCol>
              </a:tblGrid>
              <a:tr h="52505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500" b="1" kern="1200" baseline="0" dirty="0" smtClean="0">
                        <a:solidFill>
                          <a:schemeClr val="lt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m-KH" sz="1600" b="1" kern="1200" dirty="0" smtClean="0">
                          <a:solidFill>
                            <a:schemeClr val="lt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ល.រ</a:t>
                      </a:r>
                      <a:endParaRPr lang="en-US" sz="1600" dirty="0" smtClean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endParaRPr lang="en-US" sz="5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500" b="1" kern="1200" baseline="0" dirty="0" smtClean="0">
                        <a:solidFill>
                          <a:schemeClr val="lt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m-KH" sz="1600" b="1" kern="1200" dirty="0" smtClean="0">
                          <a:solidFill>
                            <a:schemeClr val="lt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សកម្មភាព</a:t>
                      </a:r>
                      <a:endParaRPr lang="en-US" sz="1600" dirty="0" smtClean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endParaRPr lang="en-US" sz="5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500" b="1" kern="1200" baseline="0" dirty="0" smtClean="0">
                        <a:solidFill>
                          <a:schemeClr val="lt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m-KH" sz="1600" b="1" kern="1200" dirty="0" smtClean="0">
                          <a:solidFill>
                            <a:schemeClr val="lt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លម្អិតមុខសញ្ញាចំណាយ</a:t>
                      </a:r>
                      <a:endParaRPr lang="en-US" sz="1600" dirty="0" smtClean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  <a:p>
                      <a:endParaRPr lang="en-US" sz="500" baseline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5229438"/>
                  </a:ext>
                </a:extLst>
              </a:tr>
              <a:tr h="43152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en-US" sz="500" b="1" kern="1200" baseline="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r>
                        <a:rPr kumimoji="0" lang="en-US" sz="1400" b="1" kern="1200" dirty="0" smtClean="0">
                          <a:solidFill>
                            <a:srgbClr val="002060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*</a:t>
                      </a:r>
                      <a:r>
                        <a:rPr kumimoji="0" lang="km-KH" sz="1400" b="1" kern="1200" dirty="0" smtClean="0">
                          <a:solidFill>
                            <a:srgbClr val="002060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មុខចំណាយខាងក្រោមនេះប្រើប្រាស់ក្រៅពីថវិការដ្ឋ</a:t>
                      </a:r>
                      <a:endParaRPr kumimoji="0" lang="en-US" sz="1400" b="1" kern="1200" dirty="0" smtClean="0">
                        <a:solidFill>
                          <a:srgbClr val="002060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endParaRPr kumimoji="0" lang="en-US" sz="500" kern="1200" baseline="0" dirty="0" smtClean="0">
                        <a:solidFill>
                          <a:srgbClr val="002060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r>
                        <a:rPr kumimoji="0" lang="km-KH" sz="1400" b="1" kern="1200" dirty="0" smtClean="0">
                          <a:solidFill>
                            <a:srgbClr val="7030A0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ខ. បង្ការសិស្សបោះបង់ៈ</a:t>
                      </a:r>
                      <a:endParaRPr kumimoji="0" lang="en-US" sz="1400" b="1" kern="1200" dirty="0" smtClean="0">
                        <a:solidFill>
                          <a:srgbClr val="7030A0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endParaRPr kumimoji="0" lang="en-US" sz="500" kern="1200" baseline="0" dirty="0" smtClean="0">
                        <a:solidFill>
                          <a:srgbClr val="7030A0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-</a:t>
                      </a:r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ការចំណាយគាំទ្រ៖ ទិញសៀវភៅ ប៊ិក ខ្មៅដៃ កាតាប     សម្លៀកបំពាក់ </a:t>
                      </a:r>
                      <a:endParaRPr kumimoji="0" lang="en-US" sz="14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 </a:t>
                      </a:r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ស្បែកជើង</a:t>
                      </a:r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</a:t>
                      </a:r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វ៉ែនតា </a:t>
                      </a:r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</a:t>
                      </a:r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គ្រឿងជំនួយការស្តាប់</a:t>
                      </a:r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</a:t>
                      </a:r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រទេះរុញ </a:t>
                      </a:r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</a:t>
                      </a:r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កង់ និងថ្លៃដឹកជញ្ជូន</a:t>
                      </a:r>
                      <a:endParaRPr kumimoji="0" lang="en-US" sz="14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 </a:t>
                      </a:r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សិស្សទៅ</a:t>
                      </a:r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-</a:t>
                      </a:r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មកសាលារៀន</a:t>
                      </a:r>
                      <a:endParaRPr kumimoji="0" lang="en-US" sz="14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endParaRPr kumimoji="0" lang="en-US" sz="500" kern="1200" baseline="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-</a:t>
                      </a:r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ការអប់រំ (ត្រូវកំណត់អាទិភាពទៅតាមថវិការបស់សាលារៀនក្នុងករណី</a:t>
                      </a:r>
                      <a:endParaRPr kumimoji="0" lang="en-US" sz="14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 </a:t>
                      </a:r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ដែលអាចធ្វើទៅបាន):</a:t>
                      </a:r>
                      <a:endParaRPr kumimoji="0" lang="en-US" sz="14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endParaRPr kumimoji="0" lang="en-US" sz="300" kern="1200" baseline="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marL="457200" lvl="1" indent="0">
                        <a:buFont typeface="Arial" panose="020B0604020202020204" pitchFamily="34" charset="0"/>
                        <a:buNone/>
                      </a:pPr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Albertus" panose="020E0702040304020204" pitchFamily="34" charset="0"/>
                          <a:ea typeface="+mn-ea"/>
                          <a:cs typeface="Khmer MEF1" panose="02000506000000020004" pitchFamily="2" charset="0"/>
                        </a:rPr>
                        <a:t>•</a:t>
                      </a:r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ការអប់រំផ្ទាល់៖ ឧបត្ថម្ភ ៥ ០០០រៀល ក្នុងសិស្សគោលដៅម្នាក់</a:t>
                      </a:r>
                      <a:endParaRPr kumimoji="0" lang="en-US" sz="14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marL="457200" lvl="1" indent="0">
                        <a:buFont typeface="Arial" panose="020B0604020202020204" pitchFamily="34" charset="0"/>
                        <a:buNone/>
                      </a:pPr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    </a:t>
                      </a:r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ក្នុង១ថ្ងៃ សម្រាប់ចំណាយលើសម្ភារៈ និងអាហារសម្រន់</a:t>
                      </a:r>
                      <a:endParaRPr kumimoji="0" lang="en-US" sz="14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marL="457200" lvl="1" indent="0">
                        <a:buFont typeface="Arial" panose="020B0604020202020204" pitchFamily="34" charset="0"/>
                        <a:buNone/>
                      </a:pPr>
                      <a:endParaRPr kumimoji="0" lang="en-US" sz="500" kern="1200" baseline="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marL="457200" lvl="1" indent="0">
                        <a:buFont typeface="Arial" panose="020B0604020202020204" pitchFamily="34" charset="0"/>
                        <a:buNone/>
                      </a:pPr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Albertus" panose="020E0702040304020204" pitchFamily="34" charset="0"/>
                          <a:ea typeface="+mn-ea"/>
                          <a:cs typeface="Khmer MEF1" panose="02000506000000020004" pitchFamily="2" charset="0"/>
                        </a:rPr>
                        <a:t>•</a:t>
                      </a:r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មិត្តអប់រំមិត្ត៖ សម្រាប់ចំណាយលើសម្ភារៈនិងអាហារសម្រន់</a:t>
                      </a:r>
                      <a:endParaRPr kumimoji="0" lang="en-US" sz="14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marL="457200" lvl="1" indent="0">
                        <a:buFont typeface="Arial" panose="020B0604020202020204" pitchFamily="34" charset="0"/>
                        <a:buNone/>
                      </a:pPr>
                      <a:endParaRPr kumimoji="0" lang="en-US" sz="500" kern="1200" baseline="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marL="1200150" lvl="2" indent="-285750">
                        <a:buFont typeface="Wingdings" panose="05000000000000000000" pitchFamily="2" charset="2"/>
                        <a:buChar char="§"/>
                      </a:pPr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ឧបត្ថម្ភ ៥ ០០០ រៀល/ម្នាក់/ថ្ងៃសម្រាប់សមាជិកក្រុម</a:t>
                      </a:r>
                      <a:endParaRPr kumimoji="0" lang="en-US" sz="14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marL="914400" lvl="2" indent="0">
                        <a:buFont typeface="Wingdings" panose="05000000000000000000" pitchFamily="2" charset="2"/>
                        <a:buNone/>
                      </a:pPr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 </a:t>
                      </a:r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   ប្រឹក្សាកុមារ និងក្រុមប្រឹក្សាយុវជន </a:t>
                      </a:r>
                      <a:endParaRPr kumimoji="0" lang="en-US" sz="14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marL="914400" lvl="2" indent="0">
                        <a:buFont typeface="Wingdings" panose="05000000000000000000" pitchFamily="2" charset="2"/>
                        <a:buNone/>
                      </a:pPr>
                      <a:endParaRPr kumimoji="0" lang="en-US" sz="500" kern="1200" baseline="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marL="1200150" lvl="2" indent="-285750">
                        <a:buFont typeface="Wingdings" panose="05000000000000000000" pitchFamily="2" charset="2"/>
                        <a:buChar char="§"/>
                      </a:pPr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Albertus" panose="020E0702040304020204" pitchFamily="34" charset="0"/>
                          <a:ea typeface="+mn-ea"/>
                          <a:cs typeface="Khmer MEF1" panose="02000506000000020004" pitchFamily="2" charset="0"/>
                        </a:rPr>
                        <a:t>◊</a:t>
                      </a:r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ឧបត្ថម្ភ ៥ ០០០ រៀល/ម្នាក់/ថ្ងៃសម្រាប់សិស្សគោលដៅ</a:t>
                      </a:r>
                      <a:endParaRPr kumimoji="0" lang="en-US" sz="14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-</a:t>
                      </a:r>
                      <a:r>
                        <a:rPr kumimoji="0" lang="km-KH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ចំណាយផ្សេងៗ</a:t>
                      </a:r>
                      <a:endParaRPr kumimoji="0" lang="en-US" sz="1400" kern="120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pPr lvl="0"/>
                      <a:endParaRPr kumimoji="0" lang="en-US" sz="500" kern="1200" baseline="0" dirty="0" smtClean="0">
                        <a:solidFill>
                          <a:schemeClr val="dk1"/>
                        </a:solidFill>
                        <a:effectLst/>
                        <a:latin typeface="Khmer MEF1" panose="02000506000000020004" pitchFamily="2" charset="0"/>
                        <a:ea typeface="+mn-ea"/>
                        <a:cs typeface="Khmer MEF1" panose="02000506000000020004" pitchFamily="2" charset="0"/>
                      </a:endParaRPr>
                    </a:p>
                    <a:p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  </a:t>
                      </a:r>
                      <a:r>
                        <a:rPr kumimoji="0" lang="km-KH" sz="1400" kern="1200" spc="-60" baseline="0" dirty="0" smtClean="0">
                          <a:solidFill>
                            <a:schemeClr val="dk1"/>
                          </a:solidFill>
                          <a:effectLst/>
                          <a:latin typeface="Khmer MEF1" panose="02000506000000020004" pitchFamily="2" charset="0"/>
                          <a:ea typeface="+mn-ea"/>
                          <a:cs typeface="Khmer MEF1" panose="02000506000000020004" pitchFamily="2" charset="0"/>
                        </a:rPr>
                        <a:t>ចំណាយបេសកកម្ម ចំនួន ២០ ០០០រៀល/ម្នាក់/ថ្ងៃ សម្រាប់អ្នកចុះធ្វើផែនទី</a:t>
                      </a:r>
                      <a:endParaRPr lang="en-US" sz="1400" spc="-60" baseline="0" dirty="0">
                        <a:latin typeface="Khmer MEF1" panose="02000506000000020004" pitchFamily="2" charset="0"/>
                        <a:cs typeface="Khmer MEF1" panose="02000506000000020004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0935570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827584" y="764704"/>
            <a:ext cx="2565126" cy="4732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km-KH" b="1" dirty="0">
                <a:latin typeface="Khmer MEF2" panose="02000506000000020004" pitchFamily="2" charset="0"/>
                <a:cs typeface="Khmer MEF2" panose="02000506000000020004" pitchFamily="2" charset="0"/>
              </a:rPr>
              <a:t>៥. មុខសញ្ញាចំណាយ (ត)</a:t>
            </a:r>
            <a:endParaRPr lang="ca-ES" dirty="0">
              <a:latin typeface="Khmer MEF2" panose="02000506000000020004" pitchFamily="2" charset="0"/>
              <a:cs typeface="Khmer MEF2" panose="02000506000000020004" pitchFamily="2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04726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11177</TotalTime>
  <Words>5298</Words>
  <Application>Microsoft Office PowerPoint</Application>
  <PresentationFormat>On-screen Show (4:3)</PresentationFormat>
  <Paragraphs>886</Paragraphs>
  <Slides>35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8" baseType="lpstr">
      <vt:lpstr>MS Gothic</vt:lpstr>
      <vt:lpstr>Albertus</vt:lpstr>
      <vt:lpstr>Arial</vt:lpstr>
      <vt:lpstr>Calibri</vt:lpstr>
      <vt:lpstr>DaunPenh</vt:lpstr>
      <vt:lpstr>Khmer MEF1</vt:lpstr>
      <vt:lpstr>Khmer MEF2</vt:lpstr>
      <vt:lpstr>Khmer OS</vt:lpstr>
      <vt:lpstr>Khmer OS Muol Light</vt:lpstr>
      <vt:lpstr>Times New Roman</vt:lpstr>
      <vt:lpstr>Wingdings</vt:lpstr>
      <vt:lpstr>Wingdings 2</vt:lpstr>
      <vt:lpstr>Akış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VII. មុខងារ និងការទទួលខុសត្រូវរបស់សាលារៀនសាធារណៈ </vt:lpstr>
      <vt:lpstr>VII. មុខងារ និងការទទួលខុសត្រូវរបស់សាលារៀនសាធារណៈ (ត) </vt:lpstr>
      <vt:lpstr>VII. មុខងារ និងការទទួលខុសត្រូវរបស់សាលារៀនសាធារណៈ (ត) </vt:lpstr>
      <vt:lpstr>VII. មុខងារ និងការទទួលខុសត្រូវរបស់សាលារៀនសាធារណៈ (ត) </vt:lpstr>
      <vt:lpstr>VII. មុខងារ និងការទទួលខុសត្រូវរបស់សាលារៀនសាធារណៈ (ត) </vt:lpstr>
      <vt:lpstr>VII. មុខងារ និងការទទួលខុសត្រូវរបស់សាលារៀនសាធារណៈ (ត) </vt:lpstr>
      <vt:lpstr>VII. មុខងារ និងការទទួលខុសត្រូវរបស់សាលារៀនសាធារណៈ (ត) </vt:lpstr>
      <vt:lpstr>VII. មុខងារ និងការទទួលខុសត្រូវរបស់សាលារៀនសាធារណៈ (ត) </vt:lpstr>
      <vt:lpstr>VII. មុខងារ និងការទទួលខុសត្រូវរបស់សាលារៀនសាធារណៈ (ត) </vt:lpstr>
      <vt:lpstr>VIII. ការរៀបចំថវិកា</vt:lpstr>
      <vt:lpstr>VIII. ការរៀបចំថវិកា (ត)</vt:lpstr>
      <vt:lpstr>VIII. ការរៀបចំថវិកា (ត)</vt:lpstr>
      <vt:lpstr>IX. ការអនុវត្តថវិកា </vt:lpstr>
      <vt:lpstr>IX. ការអនុវត្តថវិកា (ត) </vt:lpstr>
      <vt:lpstr>IX. ការអនុវត្តថវិកា (ត) </vt:lpstr>
      <vt:lpstr>IX. ការអនុវត្តថវិកា (ត) </vt:lpstr>
      <vt:lpstr>IX. ការអនុវត្តថវិកា (ត) </vt:lpstr>
      <vt:lpstr>IX. ការអនុវត្តថវិកា (ត) </vt:lpstr>
      <vt:lpstr>IX. ការអនុវត្តថវិកា (ត) </vt:lpstr>
      <vt:lpstr>XI. នីតិវិធីនៃការទិញ ជួសជុល សាងសង់ និងសេវាកម្ម </vt:lpstr>
      <vt:lpstr>XVI. ការធ្វើសវនកម្ម 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Asus</dc:creator>
  <cp:lastModifiedBy>dell</cp:lastModifiedBy>
  <cp:revision>933</cp:revision>
  <cp:lastPrinted>2019-04-18T10:30:54Z</cp:lastPrinted>
  <dcterms:created xsi:type="dcterms:W3CDTF">2014-06-18T13:33:51Z</dcterms:created>
  <dcterms:modified xsi:type="dcterms:W3CDTF">2019-04-19T03:32:39Z</dcterms:modified>
</cp:coreProperties>
</file>