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72" r:id="rId1"/>
  </p:sldMasterIdLst>
  <p:notesMasterIdLst>
    <p:notesMasterId r:id="rId15"/>
  </p:notesMasterIdLst>
  <p:handoutMasterIdLst>
    <p:handoutMasterId r:id="rId16"/>
  </p:handoutMasterIdLst>
  <p:sldIdLst>
    <p:sldId id="965" r:id="rId2"/>
    <p:sldId id="1694" r:id="rId3"/>
    <p:sldId id="1696" r:id="rId4"/>
    <p:sldId id="1695" r:id="rId5"/>
    <p:sldId id="1697" r:id="rId6"/>
    <p:sldId id="1698" r:id="rId7"/>
    <p:sldId id="1702" r:id="rId8"/>
    <p:sldId id="1703" r:id="rId9"/>
    <p:sldId id="1699" r:id="rId10"/>
    <p:sldId id="1700" r:id="rId11"/>
    <p:sldId id="1704" r:id="rId12"/>
    <p:sldId id="1701" r:id="rId13"/>
    <p:sldId id="1642" r:id="rId14"/>
  </p:sldIdLst>
  <p:sldSz cx="9144000" cy="6858000" type="screen4x3"/>
  <p:notesSz cx="7053263" cy="93091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FF"/>
    <a:srgbClr val="0099CC"/>
    <a:srgbClr val="FFCC99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712" autoAdjust="0"/>
    <p:restoredTop sz="94660"/>
  </p:normalViewPr>
  <p:slideViewPr>
    <p:cSldViewPr>
      <p:cViewPr varScale="1">
        <p:scale>
          <a:sx n="65" d="100"/>
          <a:sy n="65" d="100"/>
        </p:scale>
        <p:origin x="-141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0" d="100"/>
        <a:sy n="11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56414" cy="465455"/>
          </a:xfrm>
          <a:prstGeom prst="rect">
            <a:avLst/>
          </a:prstGeom>
        </p:spPr>
        <p:txBody>
          <a:bodyPr vert="horz" lIns="93497" tIns="46749" rIns="93497" bIns="4674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95217" y="0"/>
            <a:ext cx="3056414" cy="465455"/>
          </a:xfrm>
          <a:prstGeom prst="rect">
            <a:avLst/>
          </a:prstGeom>
        </p:spPr>
        <p:txBody>
          <a:bodyPr vert="horz" lIns="93497" tIns="46749" rIns="93497" bIns="46749" rtlCol="0"/>
          <a:lstStyle>
            <a:lvl1pPr algn="r">
              <a:defRPr sz="1200"/>
            </a:lvl1pPr>
          </a:lstStyle>
          <a:p>
            <a:fld id="{0E736D19-99AB-4278-AC58-27020B7DF58F}" type="datetimeFigureOut">
              <a:rPr lang="en-US" smtClean="0"/>
              <a:t>4/7/2019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42029"/>
            <a:ext cx="3056414" cy="465455"/>
          </a:xfrm>
          <a:prstGeom prst="rect">
            <a:avLst/>
          </a:prstGeom>
        </p:spPr>
        <p:txBody>
          <a:bodyPr vert="horz" lIns="93497" tIns="46749" rIns="93497" bIns="4674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95217" y="8842029"/>
            <a:ext cx="3056414" cy="465455"/>
          </a:xfrm>
          <a:prstGeom prst="rect">
            <a:avLst/>
          </a:prstGeom>
        </p:spPr>
        <p:txBody>
          <a:bodyPr vert="horz" lIns="93497" tIns="46749" rIns="93497" bIns="46749" rtlCol="0" anchor="b"/>
          <a:lstStyle>
            <a:lvl1pPr algn="r">
              <a:defRPr sz="1200"/>
            </a:lvl1pPr>
          </a:lstStyle>
          <a:p>
            <a:fld id="{3B4DAB81-A25A-42E3-BB27-9FB6D48FF7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31622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56414" cy="465455"/>
          </a:xfrm>
          <a:prstGeom prst="rect">
            <a:avLst/>
          </a:prstGeom>
        </p:spPr>
        <p:txBody>
          <a:bodyPr vert="horz" lIns="93497" tIns="46749" rIns="93497" bIns="46749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995217" y="0"/>
            <a:ext cx="3056414" cy="465455"/>
          </a:xfrm>
          <a:prstGeom prst="rect">
            <a:avLst/>
          </a:prstGeom>
        </p:spPr>
        <p:txBody>
          <a:bodyPr vert="horz" lIns="93497" tIns="46749" rIns="93497" bIns="46749" rtlCol="0"/>
          <a:lstStyle>
            <a:lvl1pPr algn="r">
              <a:defRPr sz="1200"/>
            </a:lvl1pPr>
          </a:lstStyle>
          <a:p>
            <a:fld id="{4D57DEC3-F179-4901-A195-B3EA02DD3CA9}" type="datetimeFigureOut">
              <a:rPr lang="tr-TR" smtClean="0"/>
              <a:pPr/>
              <a:t>7.4.2019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698500"/>
            <a:ext cx="4654550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497" tIns="46749" rIns="93497" bIns="46749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705327" y="4421823"/>
            <a:ext cx="5642610" cy="4189095"/>
          </a:xfrm>
          <a:prstGeom prst="rect">
            <a:avLst/>
          </a:prstGeom>
        </p:spPr>
        <p:txBody>
          <a:bodyPr vert="horz" lIns="93497" tIns="46749" rIns="93497" bIns="46749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842029"/>
            <a:ext cx="3056414" cy="465455"/>
          </a:xfrm>
          <a:prstGeom prst="rect">
            <a:avLst/>
          </a:prstGeom>
        </p:spPr>
        <p:txBody>
          <a:bodyPr vert="horz" lIns="93497" tIns="46749" rIns="93497" bIns="46749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995217" y="8842029"/>
            <a:ext cx="3056414" cy="465455"/>
          </a:xfrm>
          <a:prstGeom prst="rect">
            <a:avLst/>
          </a:prstGeom>
        </p:spPr>
        <p:txBody>
          <a:bodyPr vert="horz" lIns="93497" tIns="46749" rIns="93497" bIns="46749" rtlCol="0" anchor="b"/>
          <a:lstStyle>
            <a:lvl1pPr algn="r">
              <a:defRPr sz="1200"/>
            </a:lvl1pPr>
          </a:lstStyle>
          <a:p>
            <a:fld id="{89B93764-076B-470F-B5F0-95B189955DD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252470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BE36B93-CD80-4440-B9C6-F56C97D1A53B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PE" smtClean="0"/>
          </a:p>
        </p:txBody>
      </p:sp>
    </p:spTree>
    <p:extLst>
      <p:ext uri="{BB962C8B-B14F-4D97-AF65-F5344CB8AC3E}">
        <p14:creationId xmlns:p14="http://schemas.microsoft.com/office/powerpoint/2010/main" val="13093658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mtClean="0"/>
              <a:t>  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B93764-076B-470F-B5F0-95B189955DD3}" type="slidenum">
              <a:rPr lang="tr-TR" smtClean="0"/>
              <a:pPr/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872145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mtClean="0"/>
              <a:t>  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B93764-076B-470F-B5F0-95B189955DD3}" type="slidenum">
              <a:rPr lang="tr-TR" smtClean="0"/>
              <a:pPr/>
              <a:t>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872145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mtClean="0"/>
              <a:t>  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B93764-076B-470F-B5F0-95B189955DD3}" type="slidenum">
              <a:rPr lang="tr-TR" smtClean="0"/>
              <a:pPr/>
              <a:t>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872145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mtClean="0"/>
              <a:t>  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B93764-076B-470F-B5F0-95B189955DD3}" type="slidenum">
              <a:rPr lang="tr-TR" smtClean="0"/>
              <a:pPr/>
              <a:t>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872145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mtClean="0"/>
              <a:t>  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B93764-076B-470F-B5F0-95B189955DD3}" type="slidenum">
              <a:rPr lang="tr-TR" smtClean="0"/>
              <a:pPr/>
              <a:t>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872145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A5BDA-1E85-45DB-94C1-EBA6209C51E5}" type="datetime1">
              <a:rPr lang="tr-TR" smtClean="0"/>
              <a:t>7.4.2019</a:t>
            </a:fld>
            <a:endParaRPr lang="tr-TR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800E3-192C-42ED-A609-9B7A972350CA}" type="datetime1">
              <a:rPr lang="tr-TR" smtClean="0"/>
              <a:t>7.4.2019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8FB9B4-F9DB-4A08-9C48-814455BA4001}" type="datetime1">
              <a:rPr lang="tr-TR" smtClean="0"/>
              <a:t>7.4.2019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04021-88E2-4E27-B061-99E57CCF8DE7}" type="datetime1">
              <a:rPr lang="tr-TR" smtClean="0"/>
              <a:t>7.4.2019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A2F37-88F6-4E5C-A38D-1FC7B3040864}" type="datetime1">
              <a:rPr lang="tr-TR" smtClean="0"/>
              <a:t>7.4.2019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1913D-8A9D-4E0A-8487-73BBDCAF83D3}" type="datetime1">
              <a:rPr lang="tr-TR" smtClean="0"/>
              <a:t>7.4.2019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FC824-E4C6-4C9A-982A-2ABB0EBE7D8B}" type="datetime1">
              <a:rPr lang="tr-TR" smtClean="0"/>
              <a:t>7.4.2019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B13E8-486D-402E-B89F-D68A595C218A}" type="datetime1">
              <a:rPr lang="tr-TR" smtClean="0"/>
              <a:t>7.4.2019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D3F30-3C7F-4DC3-B77E-2D234F1902E4}" type="datetime1">
              <a:rPr lang="tr-TR" smtClean="0"/>
              <a:t>7.4.2019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D2425-5EBF-45F9-BCDF-982B609B57DD}" type="datetime1">
              <a:rPr lang="tr-TR" smtClean="0"/>
              <a:t>7.4.2019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D2A03-F1A7-4E37-9FDE-FBA00F72E308}" type="datetime1">
              <a:rPr lang="tr-TR" smtClean="0"/>
              <a:t>7.4.2019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52EC945-F3F9-45C8-9D54-A385B1A440CE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A64C38A-B8DB-4DBF-88EB-8A9F308C617F}" type="datetime1">
              <a:rPr lang="tr-TR" smtClean="0"/>
              <a:t>7.4.2019</a:t>
            </a:fld>
            <a:endParaRPr lang="tr-TR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52EC945-F3F9-45C8-9D54-A385B1A440CE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file:///G:\SOF\Presentation\&#6016;&#6070;&#6042;&#6018;&#6030;&#6035;&#6070;%20&#6035;&#6071;&#6020;&#6044;&#6071;&#6039;&#6070;&#6023;&#6035;&#6093;&#6032;&#6044;&#6071;&#6016;&#6070;%20(2020).xlsx!type%20of%20exp!R2C1:R13C5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5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file:///D:\SOF\SOF%20(Last%20Revise)\SOF%20Templates%20(2).xls!&#6031;&#6070;&#6042;&#6070;&#6020;%20&#6113;.&#6113;!R4C1:R21C19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6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file:///G:\SOF\Presentation\&#6016;&#6070;&#6042;&#6018;&#6030;&#6035;&#6070;%20&#6035;&#6071;&#6020;&#6044;&#6071;&#6039;&#6070;&#6023;&#6035;&#6093;&#6032;&#6044;&#6071;&#6016;&#6070;%20(2020).xlsx!Annual%20Plan!R1C1:R15C11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7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file:///D:\SOF\Presentation\&#6016;&#6070;&#6042;&#6018;&#6030;&#6035;&#6070;%20&#6035;&#6071;&#6020;&#6044;&#6071;&#6039;&#6070;&#6023;&#6035;&#6093;&#6032;&#6044;&#6071;&#6016;&#6070;%20(2020).xlsx!2020-2022!R2C1:R11C8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file:///G:\SOF\Presentation\&#6016;&#6070;&#6042;&#6018;&#6030;&#6035;&#6070;%20&#6035;&#6071;&#6020;&#6044;&#6071;&#6039;&#6070;&#6023;&#6035;&#6093;&#6032;&#6044;&#6071;&#6016;&#6070;%20(2020).xlsx!type%20of%20exp%20(&#6114;&#6112;&#6114;&#6112;-&#6114;&#6112;&#6114;&#6114;)!R2C1:R14C13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file:///D:\SOF\Presentation\&#6016;&#6070;&#6042;&#6018;&#6030;&#6035;&#6070;%20&#6035;&#6071;&#6020;&#6044;&#6071;&#6039;&#6070;&#6023;&#6035;&#6093;&#6032;&#6044;&#6071;&#6016;&#6070;%20(2020).xlsx!2020!R2C1:R8C8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4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179512" y="2220529"/>
            <a:ext cx="878497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a-ES" sz="2800" dirty="0" smtClean="0">
                <a:solidFill>
                  <a:schemeClr val="accent1">
                    <a:lumMod val="75000"/>
                  </a:schemeClr>
                </a:solidFill>
                <a:latin typeface="Khmer OS Muol Light" panose="02000500000000020004" pitchFamily="2" charset="0"/>
                <a:cs typeface="Khmer OS Muol Light" panose="02000500000000020004" pitchFamily="2" charset="0"/>
              </a:rPr>
              <a:t>ការកំណត់រូបមន្តសម្រាប់រៀបចំ</a:t>
            </a:r>
          </a:p>
          <a:p>
            <a:pPr algn="ctr"/>
            <a:r>
              <a:rPr lang="ca-ES" sz="2800" dirty="0" smtClean="0">
                <a:solidFill>
                  <a:schemeClr val="accent1">
                    <a:lumMod val="75000"/>
                  </a:schemeClr>
                </a:solidFill>
                <a:latin typeface="Khmer OS Muol Light" panose="02000500000000020004" pitchFamily="2" charset="0"/>
                <a:cs typeface="Khmer OS Muol Light" panose="02000500000000020004" pitchFamily="2" charset="0"/>
              </a:rPr>
              <a:t>ផែនការថវិការបស់</a:t>
            </a:r>
          </a:p>
          <a:p>
            <a:pPr algn="ctr"/>
            <a:r>
              <a:rPr lang="ca-ES" sz="2800" dirty="0" smtClean="0">
                <a:solidFill>
                  <a:schemeClr val="accent1">
                    <a:lumMod val="75000"/>
                  </a:schemeClr>
                </a:solidFill>
                <a:latin typeface="Khmer OS Muol Light" panose="02000500000000020004" pitchFamily="2" charset="0"/>
                <a:cs typeface="Khmer OS Muol Light" panose="02000500000000020004" pitchFamily="2" charset="0"/>
              </a:rPr>
              <a:t>ថវិកាមូលនិធិដំណើរការសាលារៀនសាធារណៈ</a:t>
            </a:r>
            <a:endParaRPr lang="tr-TR" sz="2800" i="1" dirty="0">
              <a:solidFill>
                <a:schemeClr val="accent1">
                  <a:lumMod val="75000"/>
                </a:schemeClr>
              </a:solidFill>
              <a:latin typeface="Trebuchet MS" panose="020B0603020202020204" pitchFamily="34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01838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21197" y="476672"/>
            <a:ext cx="8229600" cy="636680"/>
          </a:xfrm>
        </p:spPr>
        <p:txBody>
          <a:bodyPr>
            <a:normAutofit/>
          </a:bodyPr>
          <a:lstStyle/>
          <a:p>
            <a:pPr algn="ctr"/>
            <a:r>
              <a:rPr lang="km-KH" sz="1800" dirty="0" smtClean="0">
                <a:latin typeface="Khmer MEF2" panose="02000506000000020004" pitchFamily="2" charset="0"/>
                <a:cs typeface="Khmer MEF2" panose="02000506000000020004" pitchFamily="2" charset="0"/>
              </a:rPr>
              <a:t>ការវិភាជថវិកាទៅតាមមុខសញ្ញាចំណាយប្រចាំឆ្នាំ២០២០</a:t>
            </a:r>
            <a:endParaRPr lang="en-US" sz="1800" dirty="0">
              <a:latin typeface="Khmer MEF2" panose="02000506000000020004" pitchFamily="2" charset="0"/>
              <a:cs typeface="Khmer MEF2" panose="02000506000000020004" pitchFamily="2" charset="0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3263302"/>
              </p:ext>
            </p:extLst>
          </p:nvPr>
        </p:nvGraphicFramePr>
        <p:xfrm>
          <a:off x="251520" y="1268760"/>
          <a:ext cx="8640960" cy="5184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1" name="Worksheet" r:id="rId3" imgW="10534578" imgH="4524292" progId="Excel.Sheet.12">
                  <p:link updateAutomatic="1"/>
                </p:oleObj>
              </mc:Choice>
              <mc:Fallback>
                <p:oleObj name="Worksheet" r:id="rId3" imgW="10534578" imgH="4524292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1520" y="1268760"/>
                        <a:ext cx="8640960" cy="5184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10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8181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5420141"/>
              </p:ext>
            </p:extLst>
          </p:nvPr>
        </p:nvGraphicFramePr>
        <p:xfrm>
          <a:off x="251520" y="404664"/>
          <a:ext cx="8640960" cy="61206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7" name="Worksheet" r:id="rId3" imgW="16201908" imgH="5638737" progId="Excel.Sheet.8">
                  <p:link updateAutomatic="1"/>
                </p:oleObj>
              </mc:Choice>
              <mc:Fallback>
                <p:oleObj name="Worksheet" r:id="rId3" imgW="16201908" imgH="5638737" progId="Excel.Sheet.8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1520" y="404664"/>
                        <a:ext cx="8640960" cy="61206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11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11014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21197" y="476672"/>
            <a:ext cx="8229600" cy="636680"/>
          </a:xfrm>
        </p:spPr>
        <p:txBody>
          <a:bodyPr>
            <a:normAutofit/>
          </a:bodyPr>
          <a:lstStyle/>
          <a:p>
            <a:pPr algn="ctr"/>
            <a:r>
              <a:rPr lang="km-KH" sz="1800" dirty="0" smtClean="0">
                <a:latin typeface="Khmer MEF2" panose="02000506000000020004" pitchFamily="2" charset="0"/>
                <a:cs typeface="Khmer MEF2" panose="02000506000000020004" pitchFamily="2" charset="0"/>
              </a:rPr>
              <a:t>ផែនការថវិកាសម្រាប់មូលនីធិដំណើរការសាលារៀនសាធារណៈឆ្នាំ២០២០</a:t>
            </a:r>
            <a:endParaRPr lang="en-US" sz="1800" dirty="0">
              <a:latin typeface="Khmer MEF2" panose="02000506000000020004" pitchFamily="2" charset="0"/>
              <a:cs typeface="Khmer MEF2" panose="02000506000000020004" pitchFamily="2" charset="0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8539321"/>
              </p:ext>
            </p:extLst>
          </p:nvPr>
        </p:nvGraphicFramePr>
        <p:xfrm>
          <a:off x="251520" y="1412776"/>
          <a:ext cx="8568951" cy="5184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1" name="Worksheet" r:id="rId3" imgW="11544294" imgH="5086290" progId="Excel.Sheet.12">
                  <p:link updateAutomatic="1"/>
                </p:oleObj>
              </mc:Choice>
              <mc:Fallback>
                <p:oleObj name="Worksheet" r:id="rId3" imgW="11544294" imgH="5086290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1520" y="1412776"/>
                        <a:ext cx="8568951" cy="5184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12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00137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2034" y="3068960"/>
            <a:ext cx="8229600" cy="1637536"/>
          </a:xfrm>
        </p:spPr>
        <p:txBody>
          <a:bodyPr/>
          <a:lstStyle/>
          <a:p>
            <a:pPr marL="0" indent="0" algn="ctr">
              <a:buNone/>
            </a:pPr>
            <a:r>
              <a:rPr lang="en-US" sz="6600" b="1" dirty="0" err="1" smtClean="0">
                <a:solidFill>
                  <a:srgbClr val="0070C0"/>
                </a:solidFill>
                <a:latin typeface="Khmer OS Muol Light" pitchFamily="2" charset="0"/>
                <a:cs typeface="Khmer OS Muol Light" pitchFamily="2" charset="0"/>
              </a:rPr>
              <a:t>អរគុណ</a:t>
            </a:r>
            <a:endParaRPr lang="en-US" sz="6600" b="1" dirty="0">
              <a:solidFill>
                <a:srgbClr val="0070C0"/>
              </a:solidFill>
              <a:latin typeface="Khmer OS Muol Light" pitchFamily="2" charset="0"/>
              <a:cs typeface="Khmer OS Muol Light" pitchFamily="2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13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31382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179512" y="836712"/>
            <a:ext cx="8784976" cy="5256584"/>
          </a:xfrm>
          <a:prstGeom prst="rect">
            <a:avLst/>
          </a:prstGeom>
        </p:spPr>
        <p:txBody>
          <a:bodyPr vert="horz">
            <a:no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spcAft>
                <a:spcPts val="1200"/>
              </a:spcAft>
              <a:buNone/>
            </a:pPr>
            <a:r>
              <a:rPr lang="ca-ES" sz="1800" dirty="0" smtClean="0">
                <a:latin typeface="Khmer OS Muol Light" panose="02000500000000020004" pitchFamily="2" charset="0"/>
                <a:cs typeface="Khmer OS Muol Light" panose="02000500000000020004" pitchFamily="2" charset="0"/>
              </a:rPr>
              <a:t>រូបមន្តគណនាថវិកាមូលនិធីដំណើរការសាលារៀន  </a:t>
            </a:r>
          </a:p>
          <a:p>
            <a:pPr marL="0" indent="0">
              <a:lnSpc>
                <a:spcPct val="150000"/>
              </a:lnSpc>
              <a:spcAft>
                <a:spcPts val="1200"/>
              </a:spcAft>
              <a:buNone/>
            </a:pPr>
            <a:r>
              <a:rPr lang="ca-ES" sz="1800" dirty="0" smtClean="0">
                <a:latin typeface="Khmer OS" pitchFamily="2" charset="0"/>
                <a:cs typeface="Khmer OS" pitchFamily="2" charset="0"/>
              </a:rPr>
              <a:t>	ការបន្ថែមថវិកាក្នុងឆ្នាំ២០១៩ ត្រូវបែងចែកថវិកាជាពីរលក្ខខ័ណ្ឌដូចខាងក្រោម៖</a:t>
            </a:r>
          </a:p>
          <a:p>
            <a:pPr marL="0" indent="0">
              <a:lnSpc>
                <a:spcPct val="150000"/>
              </a:lnSpc>
              <a:spcAft>
                <a:spcPts val="1200"/>
              </a:spcAft>
              <a:buNone/>
            </a:pPr>
            <a:r>
              <a:rPr lang="ca-ES" sz="1800" dirty="0">
                <a:latin typeface="Khmer OS" pitchFamily="2" charset="0"/>
                <a:cs typeface="Khmer OS" pitchFamily="2" charset="0"/>
              </a:rPr>
              <a:t>	</a:t>
            </a:r>
            <a:r>
              <a:rPr lang="ca-ES" sz="1800" b="1" dirty="0" smtClean="0">
                <a:latin typeface="Khmer OS" pitchFamily="2" charset="0"/>
                <a:cs typeface="Khmer OS" pitchFamily="2" charset="0"/>
              </a:rPr>
              <a:t>        ១.លក្ខខ័ណ្ឌសាលាទូទៅ</a:t>
            </a:r>
          </a:p>
          <a:p>
            <a:pPr marL="0" indent="0">
              <a:lnSpc>
                <a:spcPct val="150000"/>
              </a:lnSpc>
              <a:spcAft>
                <a:spcPts val="1200"/>
              </a:spcAft>
              <a:buNone/>
            </a:pPr>
            <a:r>
              <a:rPr lang="ca-ES" sz="1800" dirty="0">
                <a:latin typeface="Khmer OS" pitchFamily="2" charset="0"/>
                <a:cs typeface="Khmer OS" pitchFamily="2" charset="0"/>
              </a:rPr>
              <a:t>	</a:t>
            </a:r>
            <a:r>
              <a:rPr lang="ca-ES" sz="1800" dirty="0" smtClean="0">
                <a:latin typeface="Khmer OS" pitchFamily="2" charset="0"/>
                <a:cs typeface="Khmer OS" pitchFamily="2" charset="0"/>
              </a:rPr>
              <a:t>	-ផ្តល់ថវិកាបន្ថែម ចំនួន </a:t>
            </a:r>
            <a:r>
              <a:rPr lang="ca-ES" sz="1800" b="1" dirty="0" smtClean="0">
                <a:solidFill>
                  <a:srgbClr val="0070C0"/>
                </a:solidFill>
                <a:latin typeface="Khmer OS" pitchFamily="2" charset="0"/>
                <a:cs typeface="Khmer OS" pitchFamily="2" charset="0"/>
              </a:rPr>
              <a:t>១.៥០០.០០០រៀល</a:t>
            </a:r>
            <a:r>
              <a:rPr lang="ca-ES" sz="1800" dirty="0" smtClean="0">
                <a:latin typeface="Khmer OS" pitchFamily="2" charset="0"/>
                <a:cs typeface="Khmer OS" pitchFamily="2" charset="0"/>
              </a:rPr>
              <a:t>/សាលាតូច</a:t>
            </a:r>
          </a:p>
          <a:p>
            <a:pPr marL="0" indent="0">
              <a:lnSpc>
                <a:spcPct val="150000"/>
              </a:lnSpc>
              <a:spcAft>
                <a:spcPts val="1200"/>
              </a:spcAft>
              <a:buNone/>
            </a:pPr>
            <a:r>
              <a:rPr lang="ca-ES" sz="1800" dirty="0">
                <a:latin typeface="Khmer OS" pitchFamily="2" charset="0"/>
                <a:cs typeface="Khmer OS" pitchFamily="2" charset="0"/>
              </a:rPr>
              <a:t>	</a:t>
            </a:r>
            <a:r>
              <a:rPr lang="ca-ES" sz="1800" dirty="0" smtClean="0">
                <a:latin typeface="Khmer OS" pitchFamily="2" charset="0"/>
                <a:cs typeface="Khmer OS" pitchFamily="2" charset="0"/>
              </a:rPr>
              <a:t>	-</a:t>
            </a:r>
            <a:r>
              <a:rPr lang="ca-ES" sz="1800" dirty="0">
                <a:latin typeface="Khmer OS" pitchFamily="2" charset="0"/>
                <a:cs typeface="Khmer OS" pitchFamily="2" charset="0"/>
              </a:rPr>
              <a:t> ផ្តល់ថវិកាបន្ថែម ចំនួន </a:t>
            </a:r>
            <a:r>
              <a:rPr lang="ca-ES" sz="1800" b="1" dirty="0" smtClean="0">
                <a:solidFill>
                  <a:srgbClr val="0070C0"/>
                </a:solidFill>
                <a:latin typeface="Khmer OS" pitchFamily="2" charset="0"/>
                <a:cs typeface="Khmer OS" pitchFamily="2" charset="0"/>
              </a:rPr>
              <a:t>២.៤០០.០០០</a:t>
            </a:r>
            <a:r>
              <a:rPr lang="ca-ES" sz="1800" b="1" dirty="0">
                <a:solidFill>
                  <a:srgbClr val="0070C0"/>
                </a:solidFill>
                <a:latin typeface="Khmer OS" pitchFamily="2" charset="0"/>
                <a:cs typeface="Khmer OS" pitchFamily="2" charset="0"/>
              </a:rPr>
              <a:t>រៀល</a:t>
            </a:r>
            <a:r>
              <a:rPr lang="ca-ES" sz="1800" dirty="0">
                <a:latin typeface="Khmer OS" pitchFamily="2" charset="0"/>
                <a:cs typeface="Khmer OS" pitchFamily="2" charset="0"/>
              </a:rPr>
              <a:t>/</a:t>
            </a:r>
            <a:r>
              <a:rPr lang="ca-ES" sz="1800" dirty="0" smtClean="0">
                <a:latin typeface="Khmer OS" pitchFamily="2" charset="0"/>
                <a:cs typeface="Khmer OS" pitchFamily="2" charset="0"/>
              </a:rPr>
              <a:t>សាលាធំ</a:t>
            </a:r>
          </a:p>
          <a:p>
            <a:pPr marL="0" indent="0">
              <a:lnSpc>
                <a:spcPct val="150000"/>
              </a:lnSpc>
              <a:spcAft>
                <a:spcPts val="1200"/>
              </a:spcAft>
              <a:buNone/>
            </a:pPr>
            <a:r>
              <a:rPr lang="ca-ES" sz="1800" dirty="0">
                <a:latin typeface="Khmer OS" pitchFamily="2" charset="0"/>
                <a:cs typeface="Khmer OS" pitchFamily="2" charset="0"/>
              </a:rPr>
              <a:t>		- ផ្តល់ថវិកាបន្ថែម ចំនួន </a:t>
            </a:r>
            <a:r>
              <a:rPr lang="ca-ES" sz="1800" b="1" dirty="0" smtClean="0">
                <a:solidFill>
                  <a:srgbClr val="0070C0"/>
                </a:solidFill>
                <a:latin typeface="Khmer OS" pitchFamily="2" charset="0"/>
                <a:cs typeface="Khmer OS" pitchFamily="2" charset="0"/>
              </a:rPr>
              <a:t>៤.០</a:t>
            </a:r>
            <a:r>
              <a:rPr lang="km-KH" sz="1800" b="1" dirty="0" smtClean="0">
                <a:solidFill>
                  <a:srgbClr val="0070C0"/>
                </a:solidFill>
                <a:latin typeface="Khmer OS" pitchFamily="2" charset="0"/>
                <a:cs typeface="Khmer OS" pitchFamily="2" charset="0"/>
              </a:rPr>
              <a:t>៥</a:t>
            </a:r>
            <a:r>
              <a:rPr lang="ca-ES" sz="1800" b="1" dirty="0" smtClean="0">
                <a:solidFill>
                  <a:srgbClr val="0070C0"/>
                </a:solidFill>
                <a:latin typeface="Khmer OS" pitchFamily="2" charset="0"/>
                <a:cs typeface="Khmer OS" pitchFamily="2" charset="0"/>
              </a:rPr>
              <a:t>០.០០០</a:t>
            </a:r>
            <a:r>
              <a:rPr lang="ca-ES" sz="1800" b="1" dirty="0">
                <a:solidFill>
                  <a:srgbClr val="0070C0"/>
                </a:solidFill>
                <a:latin typeface="Khmer OS" pitchFamily="2" charset="0"/>
                <a:cs typeface="Khmer OS" pitchFamily="2" charset="0"/>
              </a:rPr>
              <a:t>រៀល</a:t>
            </a:r>
            <a:r>
              <a:rPr lang="ca-ES" sz="1800" dirty="0">
                <a:latin typeface="Khmer OS" pitchFamily="2" charset="0"/>
                <a:cs typeface="Khmer OS" pitchFamily="2" charset="0"/>
              </a:rPr>
              <a:t>/</a:t>
            </a:r>
            <a:r>
              <a:rPr lang="ca-ES" sz="1800" dirty="0" smtClean="0">
                <a:latin typeface="Khmer OS" pitchFamily="2" charset="0"/>
                <a:cs typeface="Khmer OS" pitchFamily="2" charset="0"/>
              </a:rPr>
              <a:t>សាលាសម្រាប់បំពាក់</a:t>
            </a:r>
          </a:p>
          <a:p>
            <a:pPr marL="0" indent="0">
              <a:lnSpc>
                <a:spcPct val="150000"/>
              </a:lnSpc>
              <a:spcAft>
                <a:spcPts val="1200"/>
              </a:spcAft>
              <a:buNone/>
            </a:pPr>
            <a:r>
              <a:rPr lang="ca-ES" sz="1800" dirty="0" smtClean="0">
                <a:latin typeface="Khmer OS" pitchFamily="2" charset="0"/>
                <a:cs typeface="Khmer OS" pitchFamily="2" charset="0"/>
              </a:rPr>
              <a:t>​                              </a:t>
            </a:r>
            <a:r>
              <a:rPr lang="ca-ES" sz="1800" b="1" dirty="0" smtClean="0">
                <a:solidFill>
                  <a:srgbClr val="00B050"/>
                </a:solidFill>
                <a:latin typeface="Khmer OS" pitchFamily="2" charset="0"/>
                <a:cs typeface="Khmer OS" pitchFamily="2" charset="0"/>
              </a:rPr>
              <a:t>កុំព្យូទ័រ </a:t>
            </a:r>
            <a:r>
              <a:rPr lang="ca-ES" sz="1800" dirty="0" smtClean="0">
                <a:latin typeface="Khmer OS" pitchFamily="2" charset="0"/>
                <a:cs typeface="Khmer OS" pitchFamily="2" charset="0"/>
              </a:rPr>
              <a:t>ដល់សាលារៀនទូទាំងប្រទេស</a:t>
            </a:r>
            <a:endParaRPr lang="ca-ES" sz="1800" dirty="0" smtClean="0">
              <a:latin typeface="Khmer OS Muol Light" panose="02000500000000020004" pitchFamily="2" charset="0"/>
              <a:cs typeface="Khmer OS Muol Light" panose="02000500000000020004" pitchFamily="2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ca-ES" sz="1800" dirty="0">
                <a:latin typeface="Khmer OS" pitchFamily="2" charset="0"/>
                <a:cs typeface="Khmer OS" pitchFamily="2" charset="0"/>
              </a:rPr>
              <a:t>	</a:t>
            </a:r>
            <a:endParaRPr lang="ca-ES" sz="1800" dirty="0" smtClean="0">
              <a:latin typeface="Khmer OS" pitchFamily="2" charset="0"/>
              <a:cs typeface="Khmer OS" pitchFamily="2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79621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179512" y="692696"/>
            <a:ext cx="8784976" cy="5904656"/>
          </a:xfrm>
          <a:prstGeom prst="rect">
            <a:avLst/>
          </a:prstGeom>
        </p:spPr>
        <p:txBody>
          <a:bodyPr vert="horz">
            <a:no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2160"/>
              </a:lnSpc>
              <a:spcAft>
                <a:spcPts val="1200"/>
              </a:spcAft>
              <a:buNone/>
            </a:pPr>
            <a:endParaRPr lang="ca-ES" sz="600" dirty="0" smtClean="0">
              <a:latin typeface="Khmer OS Muol Light" panose="02000500000000020004" pitchFamily="2" charset="0"/>
              <a:cs typeface="Khmer OS Muol Light" panose="02000500000000020004" pitchFamily="2" charset="0"/>
            </a:endParaRPr>
          </a:p>
          <a:p>
            <a:pPr marL="0" indent="0" algn="ctr">
              <a:lnSpc>
                <a:spcPts val="2160"/>
              </a:lnSpc>
              <a:spcAft>
                <a:spcPts val="1200"/>
              </a:spcAft>
              <a:buNone/>
            </a:pPr>
            <a:r>
              <a:rPr lang="ca-ES" sz="18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រូបមន្តគណនាថវិកាមូលនិធីដំណើរការសាលារៀន  </a:t>
            </a:r>
            <a:r>
              <a:rPr lang="ca-ES" sz="1800" dirty="0" smtClean="0">
                <a:latin typeface="Khmer OS Muol Light" panose="02000500000000020004" pitchFamily="2" charset="0"/>
                <a:cs typeface="Khmer OS Muol Light" panose="02000500000000020004" pitchFamily="2" charset="0"/>
              </a:rPr>
              <a:t>  (ត)</a:t>
            </a:r>
          </a:p>
          <a:p>
            <a:pPr marL="0" indent="0" algn="ctr">
              <a:lnSpc>
                <a:spcPts val="2160"/>
              </a:lnSpc>
              <a:spcAft>
                <a:spcPts val="1200"/>
              </a:spcAft>
              <a:buNone/>
            </a:pPr>
            <a:endParaRPr lang="ca-ES" sz="600" dirty="0" smtClean="0">
              <a:latin typeface="Khmer OS Muol Light" panose="02000500000000020004" pitchFamily="2" charset="0"/>
              <a:cs typeface="Khmer OS Muol Light" panose="02000500000000020004" pitchFamily="2" charset="0"/>
            </a:endParaRPr>
          </a:p>
          <a:p>
            <a:pPr marL="0" indent="0">
              <a:lnSpc>
                <a:spcPts val="2160"/>
              </a:lnSpc>
              <a:spcAft>
                <a:spcPts val="1200"/>
              </a:spcAft>
              <a:buNone/>
            </a:pPr>
            <a:r>
              <a:rPr lang="ca-ES" sz="1800" dirty="0">
                <a:latin typeface="Khmer OS" pitchFamily="2" charset="0"/>
                <a:cs typeface="Khmer OS" pitchFamily="2" charset="0"/>
              </a:rPr>
              <a:t>	</a:t>
            </a:r>
            <a:r>
              <a:rPr lang="ca-ES" sz="1800" b="1" dirty="0">
                <a:latin typeface="Khmer OS" pitchFamily="2" charset="0"/>
                <a:cs typeface="Khmer OS" pitchFamily="2" charset="0"/>
              </a:rPr>
              <a:t> </a:t>
            </a:r>
            <a:r>
              <a:rPr lang="ca-ES" sz="1800" b="1" dirty="0" smtClean="0">
                <a:latin typeface="Khmer OS" pitchFamily="2" charset="0"/>
                <a:cs typeface="Khmer OS" pitchFamily="2" charset="0"/>
              </a:rPr>
              <a:t>      ២.លក្ខខ័ណ្ឌសាលាអាទិភាព ដោយបន្ថែមលើលក្ខខ័ណ្ឌទី១ </a:t>
            </a:r>
          </a:p>
          <a:p>
            <a:pPr marL="0" indent="0">
              <a:lnSpc>
                <a:spcPts val="2160"/>
              </a:lnSpc>
              <a:spcAft>
                <a:spcPts val="1200"/>
              </a:spcAft>
              <a:buNone/>
            </a:pPr>
            <a:r>
              <a:rPr lang="ca-ES" sz="1800" dirty="0">
                <a:latin typeface="Khmer OS" pitchFamily="2" charset="0"/>
                <a:cs typeface="Khmer OS" pitchFamily="2" charset="0"/>
              </a:rPr>
              <a:t>	</a:t>
            </a:r>
            <a:r>
              <a:rPr lang="ca-ES" sz="1800" dirty="0" smtClean="0">
                <a:latin typeface="Khmer OS" pitchFamily="2" charset="0"/>
                <a:cs typeface="Khmer OS" pitchFamily="2" charset="0"/>
              </a:rPr>
              <a:t>	-ផ្តល់ថវិកាបន្ថែម ចំនួន </a:t>
            </a:r>
            <a:r>
              <a:rPr lang="ca-ES" sz="1800" b="1" dirty="0" smtClean="0">
                <a:solidFill>
                  <a:srgbClr val="0070C0"/>
                </a:solidFill>
                <a:latin typeface="Khmer OS" pitchFamily="2" charset="0"/>
                <a:cs typeface="Khmer OS" pitchFamily="2" charset="0"/>
              </a:rPr>
              <a:t>២.០០០.០០០រៀល</a:t>
            </a:r>
            <a:r>
              <a:rPr lang="ca-ES" sz="1800" dirty="0" smtClean="0">
                <a:latin typeface="Khmer OS" pitchFamily="2" charset="0"/>
                <a:cs typeface="Khmer OS" pitchFamily="2" charset="0"/>
              </a:rPr>
              <a:t>/សាលាមត្តេយ្យធនធាន </a:t>
            </a:r>
          </a:p>
          <a:p>
            <a:pPr marL="0" indent="0">
              <a:lnSpc>
                <a:spcPts val="2160"/>
              </a:lnSpc>
              <a:spcAft>
                <a:spcPts val="1200"/>
              </a:spcAft>
              <a:buNone/>
            </a:pPr>
            <a:r>
              <a:rPr lang="ca-ES" sz="1800" dirty="0">
                <a:latin typeface="Khmer OS" pitchFamily="2" charset="0"/>
                <a:cs typeface="Khmer OS" pitchFamily="2" charset="0"/>
              </a:rPr>
              <a:t>	</a:t>
            </a:r>
            <a:r>
              <a:rPr lang="ca-ES" sz="1800" dirty="0" smtClean="0">
                <a:latin typeface="Khmer OS" pitchFamily="2" charset="0"/>
                <a:cs typeface="Khmer OS" pitchFamily="2" charset="0"/>
              </a:rPr>
              <a:t>	 ​ </a:t>
            </a:r>
            <a:r>
              <a:rPr lang="ca-ES" sz="1800" b="1" dirty="0" smtClean="0">
                <a:latin typeface="Khmer OS" pitchFamily="2" charset="0"/>
                <a:cs typeface="Khmer OS" pitchFamily="2" charset="0"/>
              </a:rPr>
              <a:t>(៨៧សាលា)</a:t>
            </a:r>
          </a:p>
          <a:p>
            <a:pPr marL="0" indent="0">
              <a:lnSpc>
                <a:spcPts val="2160"/>
              </a:lnSpc>
              <a:spcAft>
                <a:spcPts val="1200"/>
              </a:spcAft>
              <a:buNone/>
            </a:pPr>
            <a:r>
              <a:rPr lang="ca-ES" sz="1800" dirty="0">
                <a:latin typeface="Khmer OS" pitchFamily="2" charset="0"/>
                <a:cs typeface="Khmer OS" pitchFamily="2" charset="0"/>
              </a:rPr>
              <a:t>	</a:t>
            </a:r>
            <a:r>
              <a:rPr lang="ca-ES" sz="1800" dirty="0" smtClean="0">
                <a:latin typeface="Khmer OS" pitchFamily="2" charset="0"/>
                <a:cs typeface="Khmer OS" pitchFamily="2" charset="0"/>
              </a:rPr>
              <a:t>	-</a:t>
            </a:r>
            <a:r>
              <a:rPr lang="ca-ES" sz="1800" dirty="0">
                <a:latin typeface="Khmer OS" pitchFamily="2" charset="0"/>
                <a:cs typeface="Khmer OS" pitchFamily="2" charset="0"/>
              </a:rPr>
              <a:t> ផ្តល់ថវិកាបន្ថែម ចំនួន </a:t>
            </a:r>
            <a:r>
              <a:rPr lang="ca-ES" sz="1800" b="1" dirty="0">
                <a:solidFill>
                  <a:srgbClr val="0070C0"/>
                </a:solidFill>
                <a:latin typeface="Khmer OS" pitchFamily="2" charset="0"/>
                <a:cs typeface="Khmer OS" pitchFamily="2" charset="0"/>
              </a:rPr>
              <a:t>៨</a:t>
            </a:r>
            <a:r>
              <a:rPr lang="ca-ES" sz="1800" b="1" dirty="0" smtClean="0">
                <a:solidFill>
                  <a:srgbClr val="0070C0"/>
                </a:solidFill>
                <a:latin typeface="Khmer OS" pitchFamily="2" charset="0"/>
                <a:cs typeface="Khmer OS" pitchFamily="2" charset="0"/>
              </a:rPr>
              <a:t>.៨០០.០០០</a:t>
            </a:r>
            <a:r>
              <a:rPr lang="ca-ES" sz="1800" b="1" dirty="0">
                <a:solidFill>
                  <a:srgbClr val="0070C0"/>
                </a:solidFill>
                <a:latin typeface="Khmer OS" pitchFamily="2" charset="0"/>
                <a:cs typeface="Khmer OS" pitchFamily="2" charset="0"/>
              </a:rPr>
              <a:t>រៀល</a:t>
            </a:r>
            <a:r>
              <a:rPr lang="ca-ES" sz="1800" dirty="0">
                <a:latin typeface="Khmer OS" pitchFamily="2" charset="0"/>
                <a:cs typeface="Khmer OS" pitchFamily="2" charset="0"/>
              </a:rPr>
              <a:t>/</a:t>
            </a:r>
            <a:r>
              <a:rPr lang="ca-ES" sz="1800" dirty="0" smtClean="0">
                <a:latin typeface="Khmer OS" pitchFamily="2" charset="0"/>
                <a:cs typeface="Khmer OS" pitchFamily="2" charset="0"/>
              </a:rPr>
              <a:t>សាលាបឋមសិក្សាដែល</a:t>
            </a:r>
          </a:p>
          <a:p>
            <a:pPr marL="0" indent="0">
              <a:lnSpc>
                <a:spcPts val="2160"/>
              </a:lnSpc>
              <a:spcAft>
                <a:spcPts val="1200"/>
              </a:spcAft>
              <a:buNone/>
            </a:pPr>
            <a:r>
              <a:rPr lang="ca-ES" sz="1800" dirty="0">
                <a:latin typeface="Khmer OS" pitchFamily="2" charset="0"/>
                <a:cs typeface="Khmer OS" pitchFamily="2" charset="0"/>
              </a:rPr>
              <a:t>	</a:t>
            </a:r>
            <a:r>
              <a:rPr lang="ca-ES" sz="1800" dirty="0" smtClean="0">
                <a:latin typeface="Khmer OS" pitchFamily="2" charset="0"/>
                <a:cs typeface="Khmer OS" pitchFamily="2" charset="0"/>
              </a:rPr>
              <a:t>	   មាន</a:t>
            </a:r>
            <a:r>
              <a:rPr lang="ca-ES" sz="1800" b="1" dirty="0" smtClean="0">
                <a:latin typeface="Khmer OS" pitchFamily="2" charset="0"/>
                <a:cs typeface="Khmer OS" pitchFamily="2" charset="0"/>
              </a:rPr>
              <a:t>គ្រូល្អ  </a:t>
            </a:r>
            <a:r>
              <a:rPr lang="ca-ES" sz="1800" b="1" dirty="0" smtClean="0">
                <a:solidFill>
                  <a:srgbClr val="7030A0"/>
                </a:solidFill>
                <a:latin typeface="Khmer OS" pitchFamily="2" charset="0"/>
                <a:cs typeface="Khmer OS" pitchFamily="2" charset="0"/>
              </a:rPr>
              <a:t>នាយកល្អ  </a:t>
            </a:r>
            <a:r>
              <a:rPr lang="ca-ES" sz="1800" dirty="0" smtClean="0">
                <a:latin typeface="Khmer OS" pitchFamily="2" charset="0"/>
                <a:cs typeface="Khmer OS" pitchFamily="2" charset="0"/>
              </a:rPr>
              <a:t>និង</a:t>
            </a:r>
            <a:r>
              <a:rPr lang="ca-ES" sz="1800" b="1" dirty="0" smtClean="0">
                <a:solidFill>
                  <a:srgbClr val="00B050"/>
                </a:solidFill>
                <a:latin typeface="Khmer OS" pitchFamily="2" charset="0"/>
                <a:cs typeface="Khmer OS" pitchFamily="2" charset="0"/>
              </a:rPr>
              <a:t>សាលារៀនមានបរិស្ថានល្អ </a:t>
            </a:r>
            <a:r>
              <a:rPr lang="ca-ES" sz="1800" b="1" dirty="0" smtClean="0">
                <a:latin typeface="Khmer OS" pitchFamily="2" charset="0"/>
                <a:cs typeface="Khmer OS" pitchFamily="2" charset="0"/>
              </a:rPr>
              <a:t>(២៤សាលា)</a:t>
            </a:r>
          </a:p>
          <a:p>
            <a:pPr marL="0" indent="0">
              <a:lnSpc>
                <a:spcPts val="2160"/>
              </a:lnSpc>
              <a:spcAft>
                <a:spcPts val="1200"/>
              </a:spcAft>
              <a:buNone/>
            </a:pPr>
            <a:r>
              <a:rPr lang="ca-ES" sz="1800" dirty="0">
                <a:latin typeface="Khmer OS" pitchFamily="2" charset="0"/>
                <a:cs typeface="Khmer OS" pitchFamily="2" charset="0"/>
              </a:rPr>
              <a:t>		- </a:t>
            </a:r>
            <a:r>
              <a:rPr lang="ca-ES" sz="1800" spc="-90" dirty="0">
                <a:latin typeface="Khmer OS" pitchFamily="2" charset="0"/>
                <a:cs typeface="Khmer OS" pitchFamily="2" charset="0"/>
              </a:rPr>
              <a:t>ផ្តល់ថវិកាបន្ថែម ចំនួន </a:t>
            </a:r>
            <a:r>
              <a:rPr lang="ca-ES" sz="1800" b="1" spc="-90" dirty="0">
                <a:solidFill>
                  <a:srgbClr val="0070C0"/>
                </a:solidFill>
                <a:latin typeface="Khmer OS" pitchFamily="2" charset="0"/>
                <a:cs typeface="Khmer OS" pitchFamily="2" charset="0"/>
              </a:rPr>
              <a:t>៨.៨០០.០០០រៀល</a:t>
            </a:r>
            <a:r>
              <a:rPr lang="ca-ES" sz="1800" spc="-90" dirty="0">
                <a:latin typeface="Khmer OS" pitchFamily="2" charset="0"/>
                <a:cs typeface="Khmer OS" pitchFamily="2" charset="0"/>
              </a:rPr>
              <a:t>/</a:t>
            </a:r>
            <a:r>
              <a:rPr lang="ca-ES" sz="1800" spc="-90" dirty="0" smtClean="0">
                <a:latin typeface="Khmer OS" pitchFamily="2" charset="0"/>
                <a:cs typeface="Khmer OS" pitchFamily="2" charset="0"/>
              </a:rPr>
              <a:t>សាលាមធ្យមសិក្សា</a:t>
            </a:r>
            <a:r>
              <a:rPr lang="ca-ES" sz="1800" spc="-90" dirty="0">
                <a:latin typeface="Khmer OS" pitchFamily="2" charset="0"/>
                <a:cs typeface="Khmer OS" pitchFamily="2" charset="0"/>
              </a:rPr>
              <a:t> </a:t>
            </a:r>
            <a:r>
              <a:rPr lang="ca-ES" sz="1800" spc="-90" dirty="0" smtClean="0">
                <a:latin typeface="Khmer OS" pitchFamily="2" charset="0"/>
                <a:cs typeface="Khmer OS" pitchFamily="2" charset="0"/>
              </a:rPr>
              <a:t>ចំណេះ</a:t>
            </a:r>
          </a:p>
          <a:p>
            <a:pPr marL="0" indent="0">
              <a:lnSpc>
                <a:spcPts val="2160"/>
              </a:lnSpc>
              <a:spcAft>
                <a:spcPts val="1200"/>
              </a:spcAft>
              <a:buNone/>
            </a:pPr>
            <a:r>
              <a:rPr lang="ca-ES" sz="1800" spc="-90" dirty="0" smtClean="0">
                <a:latin typeface="Khmer OS" pitchFamily="2" charset="0"/>
                <a:cs typeface="Khmer OS" pitchFamily="2" charset="0"/>
              </a:rPr>
              <a:t>                                   ទូទៅដែល មាន</a:t>
            </a:r>
            <a:r>
              <a:rPr lang="ca-ES" sz="1800" b="1" spc="-90" dirty="0">
                <a:latin typeface="Khmer OS" pitchFamily="2" charset="0"/>
                <a:cs typeface="Khmer OS" pitchFamily="2" charset="0"/>
              </a:rPr>
              <a:t>គ្រូល្អ  </a:t>
            </a:r>
            <a:r>
              <a:rPr lang="ca-ES" sz="1800" b="1" spc="-90" dirty="0" smtClean="0">
                <a:latin typeface="Khmer OS" pitchFamily="2" charset="0"/>
                <a:cs typeface="Khmer OS" pitchFamily="2" charset="0"/>
              </a:rPr>
              <a:t>  </a:t>
            </a:r>
            <a:r>
              <a:rPr lang="ca-ES" sz="1800" b="1" spc="-90" dirty="0" smtClean="0">
                <a:solidFill>
                  <a:srgbClr val="7030A0"/>
                </a:solidFill>
                <a:latin typeface="Khmer OS" pitchFamily="2" charset="0"/>
                <a:cs typeface="Khmer OS" pitchFamily="2" charset="0"/>
              </a:rPr>
              <a:t>នាយក</a:t>
            </a:r>
            <a:r>
              <a:rPr lang="ca-ES" sz="1800" b="1" spc="-90" dirty="0">
                <a:solidFill>
                  <a:srgbClr val="7030A0"/>
                </a:solidFill>
                <a:latin typeface="Khmer OS" pitchFamily="2" charset="0"/>
                <a:cs typeface="Khmer OS" pitchFamily="2" charset="0"/>
              </a:rPr>
              <a:t>ល្អ  </a:t>
            </a:r>
            <a:r>
              <a:rPr lang="ca-ES" sz="1800" spc="-90" dirty="0">
                <a:latin typeface="Khmer OS" pitchFamily="2" charset="0"/>
                <a:cs typeface="Khmer OS" pitchFamily="2" charset="0"/>
              </a:rPr>
              <a:t>និង</a:t>
            </a:r>
            <a:r>
              <a:rPr lang="ca-ES" sz="1800" b="1" spc="-90" dirty="0">
                <a:solidFill>
                  <a:srgbClr val="00B050"/>
                </a:solidFill>
                <a:latin typeface="Khmer OS" pitchFamily="2" charset="0"/>
                <a:cs typeface="Khmer OS" pitchFamily="2" charset="0"/>
              </a:rPr>
              <a:t>សាលារៀនមានបរិស្ថា</a:t>
            </a:r>
            <a:r>
              <a:rPr lang="ca-ES" sz="1800" b="1" spc="-90" dirty="0" smtClean="0">
                <a:solidFill>
                  <a:srgbClr val="00B050"/>
                </a:solidFill>
                <a:latin typeface="Khmer OS" pitchFamily="2" charset="0"/>
                <a:cs typeface="Khmer OS" pitchFamily="2" charset="0"/>
              </a:rPr>
              <a:t>នល្អ </a:t>
            </a:r>
          </a:p>
          <a:p>
            <a:pPr marL="0" indent="0">
              <a:lnSpc>
                <a:spcPts val="2160"/>
              </a:lnSpc>
              <a:spcAft>
                <a:spcPts val="1200"/>
              </a:spcAft>
              <a:buNone/>
            </a:pPr>
            <a:r>
              <a:rPr lang="ca-ES" sz="1800" b="1" spc="-90" dirty="0">
                <a:latin typeface="Khmer OS" pitchFamily="2" charset="0"/>
                <a:cs typeface="Khmer OS" pitchFamily="2" charset="0"/>
              </a:rPr>
              <a:t> </a:t>
            </a:r>
            <a:r>
              <a:rPr lang="ca-ES" sz="1800" b="1" spc="-90" dirty="0" smtClean="0">
                <a:latin typeface="Khmer OS" pitchFamily="2" charset="0"/>
                <a:cs typeface="Khmer OS" pitchFamily="2" charset="0"/>
              </a:rPr>
              <a:t>                                    (១៦សាលា)</a:t>
            </a:r>
          </a:p>
          <a:p>
            <a:pPr marL="0" indent="0">
              <a:lnSpc>
                <a:spcPts val="2160"/>
              </a:lnSpc>
              <a:spcAft>
                <a:spcPts val="1200"/>
              </a:spcAft>
              <a:buNone/>
            </a:pPr>
            <a:r>
              <a:rPr lang="ca-ES" sz="1800" b="1" spc="-90" dirty="0">
                <a:latin typeface="Khmer OS" pitchFamily="2" charset="0"/>
                <a:cs typeface="Khmer OS" pitchFamily="2" charset="0"/>
              </a:rPr>
              <a:t>	</a:t>
            </a:r>
            <a:r>
              <a:rPr lang="ca-ES" sz="1800" b="1" spc="-90" dirty="0" smtClean="0">
                <a:latin typeface="Khmer OS" pitchFamily="2" charset="0"/>
                <a:cs typeface="Khmer OS" pitchFamily="2" charset="0"/>
              </a:rPr>
              <a:t>	សរុបសាលាអាទិភាពចំនួន   ១២៧ សាលា</a:t>
            </a:r>
            <a:endParaRPr lang="ca-ES" sz="1800" b="1" spc="-90" dirty="0">
              <a:latin typeface="Khmer OS" pitchFamily="2" charset="0"/>
              <a:cs typeface="Khmer OS" pitchFamily="2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ca-ES" sz="1800" dirty="0">
                <a:latin typeface="Khmer OS" pitchFamily="2" charset="0"/>
                <a:cs typeface="Khmer OS" pitchFamily="2" charset="0"/>
              </a:rPr>
              <a:t>	</a:t>
            </a:r>
            <a:endParaRPr lang="ca-ES" sz="1800" dirty="0" smtClean="0">
              <a:latin typeface="Khmer OS" pitchFamily="2" charset="0"/>
              <a:cs typeface="Khmer OS" pitchFamily="2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5388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147342" y="188640"/>
            <a:ext cx="8784976" cy="6264696"/>
          </a:xfrm>
          <a:prstGeom prst="rect">
            <a:avLst/>
          </a:prstGeom>
        </p:spPr>
        <p:txBody>
          <a:bodyPr vert="horz">
            <a:no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spcAft>
                <a:spcPts val="1200"/>
              </a:spcAft>
              <a:buNone/>
            </a:pPr>
            <a:endParaRPr lang="ca-ES" sz="900" dirty="0" smtClean="0">
              <a:latin typeface="Khmer OS Muol Light" panose="02000500000000020004" pitchFamily="2" charset="0"/>
              <a:cs typeface="Khmer OS Muol Light" panose="02000500000000020004" pitchFamily="2" charset="0"/>
            </a:endParaRPr>
          </a:p>
          <a:p>
            <a:pPr marL="0" indent="0" algn="ctr">
              <a:lnSpc>
                <a:spcPct val="150000"/>
              </a:lnSpc>
              <a:spcAft>
                <a:spcPts val="1200"/>
              </a:spcAft>
              <a:buNone/>
            </a:pPr>
            <a:r>
              <a:rPr lang="ca-ES" sz="18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រូបមន្តគណនាថវិកាមូលនិធីដំណើរការសាលារៀន  </a:t>
            </a:r>
            <a:r>
              <a:rPr lang="ca-ES" sz="1800" dirty="0" smtClean="0">
                <a:latin typeface="Khmer OS Muol Light" panose="02000500000000020004" pitchFamily="2" charset="0"/>
                <a:cs typeface="Khmer OS Muol Light" panose="02000500000000020004" pitchFamily="2" charset="0"/>
              </a:rPr>
              <a:t>(ត)</a:t>
            </a:r>
          </a:p>
          <a:p>
            <a:pPr marL="0" indent="0" algn="ctr">
              <a:lnSpc>
                <a:spcPct val="150000"/>
              </a:lnSpc>
              <a:spcAft>
                <a:spcPts val="1200"/>
              </a:spcAft>
              <a:buNone/>
            </a:pPr>
            <a:endParaRPr lang="ca-ES" sz="500" dirty="0" smtClean="0">
              <a:latin typeface="Khmer OS Muol Light" panose="02000500000000020004" pitchFamily="2" charset="0"/>
              <a:cs typeface="Khmer OS Muol Light" panose="02000500000000020004" pitchFamily="2" charset="0"/>
            </a:endParaRPr>
          </a:p>
          <a:p>
            <a:pPr marL="0" indent="0">
              <a:lnSpc>
                <a:spcPts val="2160"/>
              </a:lnSpc>
              <a:spcAft>
                <a:spcPts val="1200"/>
              </a:spcAft>
              <a:buNone/>
            </a:pPr>
            <a:r>
              <a:rPr lang="km-KH" sz="18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 </a:t>
            </a:r>
            <a:r>
              <a:rPr lang="km-KH" sz="1800" dirty="0" smtClean="0">
                <a:latin typeface="Khmer OS Muol Light" panose="02000500000000020004" pitchFamily="2" charset="0"/>
                <a:cs typeface="Khmer OS Muol Light" panose="02000500000000020004" pitchFamily="2" charset="0"/>
              </a:rPr>
              <a:t>ក</a:t>
            </a:r>
            <a:r>
              <a:rPr lang="ca-ES" sz="1800" dirty="0" smtClean="0">
                <a:latin typeface="Khmer OS Muol Light" panose="02000500000000020004" pitchFamily="2" charset="0"/>
                <a:cs typeface="Khmer OS Muol Light" panose="02000500000000020004" pitchFamily="2" charset="0"/>
              </a:rPr>
              <a:t>.ឆ្នាំ២០១៩​៖  </a:t>
            </a:r>
            <a:r>
              <a:rPr lang="ca-ES" sz="1800" dirty="0">
                <a:latin typeface="Khmer OS" pitchFamily="2" charset="0"/>
                <a:cs typeface="Khmer OS" pitchFamily="2" charset="0"/>
              </a:rPr>
              <a:t>ការគណនាកញ្ចប់ថវិកា ដូចខាងក្រោម</a:t>
            </a:r>
            <a:r>
              <a:rPr lang="ca-ES" sz="1800" dirty="0" smtClean="0">
                <a:latin typeface="Khmer OS" pitchFamily="2" charset="0"/>
                <a:cs typeface="Khmer OS" pitchFamily="2" charset="0"/>
              </a:rPr>
              <a:t>៖</a:t>
            </a:r>
          </a:p>
          <a:p>
            <a:pPr marL="0" indent="0">
              <a:lnSpc>
                <a:spcPts val="2160"/>
              </a:lnSpc>
              <a:spcAft>
                <a:spcPts val="1200"/>
              </a:spcAft>
              <a:buNone/>
            </a:pPr>
            <a:r>
              <a:rPr lang="ca-ES" sz="1800" b="1" dirty="0" smtClean="0">
                <a:latin typeface="Khmer OS" pitchFamily="2" charset="0"/>
                <a:cs typeface="Khmer OS" pitchFamily="2" charset="0"/>
              </a:rPr>
              <a:t>      </a:t>
            </a:r>
            <a:r>
              <a:rPr lang="km-KH" sz="1800" b="1" dirty="0" smtClean="0">
                <a:latin typeface="Khmer OS" pitchFamily="2" charset="0"/>
                <a:cs typeface="Khmer OS" pitchFamily="2" charset="0"/>
              </a:rPr>
              <a:t>ក</a:t>
            </a:r>
            <a:r>
              <a:rPr lang="ca-ES" sz="1800" b="1" dirty="0" smtClean="0">
                <a:latin typeface="Khmer OS" pitchFamily="2" charset="0"/>
                <a:cs typeface="Khmer OS" pitchFamily="2" charset="0"/>
              </a:rPr>
              <a:t>.១ សាលាតូច</a:t>
            </a:r>
            <a:endParaRPr lang="ca-ES" sz="1800" b="1" dirty="0" smtClean="0">
              <a:latin typeface="Khmer OS Muol Light" panose="02000500000000020004" pitchFamily="2" charset="0"/>
              <a:cs typeface="Khmer OS Muol Light" panose="02000500000000020004" pitchFamily="2" charset="0"/>
            </a:endParaRPr>
          </a:p>
          <a:p>
            <a:pPr marL="0" indent="0">
              <a:lnSpc>
                <a:spcPts val="216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ca-ES" sz="1800" dirty="0">
                <a:latin typeface="Khmer OS" pitchFamily="2" charset="0"/>
                <a:cs typeface="Khmer OS" pitchFamily="2" charset="0"/>
              </a:rPr>
              <a:t>	</a:t>
            </a:r>
            <a:r>
              <a:rPr lang="ca-ES" sz="1800" b="1" dirty="0" smtClean="0">
                <a:latin typeface="Khmer OS" pitchFamily="2" charset="0"/>
                <a:cs typeface="Khmer OS" pitchFamily="2" charset="0"/>
              </a:rPr>
              <a:t>១.ថវិកា</a:t>
            </a:r>
            <a:r>
              <a:rPr lang="ca-ES" sz="1800" b="1" dirty="0">
                <a:latin typeface="Khmer OS" pitchFamily="2" charset="0"/>
                <a:cs typeface="Khmer OS" pitchFamily="2" charset="0"/>
              </a:rPr>
              <a:t>ថេរ ៖  </a:t>
            </a:r>
          </a:p>
          <a:p>
            <a:pPr marL="0" indent="0">
              <a:lnSpc>
                <a:spcPts val="216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ca-ES" sz="1800" b="1" dirty="0">
                <a:latin typeface="Khmer OS" pitchFamily="2" charset="0"/>
                <a:cs typeface="Khmer OS" pitchFamily="2" charset="0"/>
              </a:rPr>
              <a:t>	</a:t>
            </a:r>
            <a:r>
              <a:rPr lang="ca-ES" sz="1800" b="1" dirty="0" smtClean="0">
                <a:latin typeface="Khmer OS" pitchFamily="2" charset="0"/>
                <a:cs typeface="Khmer OS" pitchFamily="2" charset="0"/>
              </a:rPr>
              <a:t>    </a:t>
            </a:r>
            <a:r>
              <a:rPr lang="ca-ES" sz="1800" dirty="0" smtClean="0">
                <a:latin typeface="Khmer OS" pitchFamily="2" charset="0"/>
                <a:cs typeface="Khmer OS" pitchFamily="2" charset="0"/>
              </a:rPr>
              <a:t>១.១</a:t>
            </a:r>
            <a:r>
              <a:rPr lang="ca-ES" sz="1800" b="1" dirty="0" smtClean="0">
                <a:latin typeface="Khmer OS" pitchFamily="2" charset="0"/>
                <a:cs typeface="Khmer OS" pitchFamily="2" charset="0"/>
              </a:rPr>
              <a:t> </a:t>
            </a:r>
            <a:r>
              <a:rPr lang="ca-ES" sz="1800" dirty="0" smtClean="0">
                <a:latin typeface="Khmer OS" pitchFamily="2" charset="0"/>
                <a:cs typeface="Khmer OS" pitchFamily="2" charset="0"/>
              </a:rPr>
              <a:t> </a:t>
            </a:r>
            <a:r>
              <a:rPr lang="ca-ES" sz="1800" dirty="0">
                <a:latin typeface="Khmer OS" pitchFamily="2" charset="0"/>
                <a:cs typeface="Khmer OS" pitchFamily="2" charset="0"/>
              </a:rPr>
              <a:t>តាមប្រកាសអន្តរក្រសួងលេខ ៥០៨ </a:t>
            </a:r>
          </a:p>
          <a:p>
            <a:pPr marL="0" indent="0">
              <a:lnSpc>
                <a:spcPts val="216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ca-ES" sz="1800" dirty="0">
                <a:latin typeface="Khmer OS" pitchFamily="2" charset="0"/>
                <a:cs typeface="Khmer OS" pitchFamily="2" charset="0"/>
              </a:rPr>
              <a:t>	</a:t>
            </a:r>
            <a:r>
              <a:rPr lang="ca-ES" sz="1800" dirty="0" smtClean="0">
                <a:latin typeface="Khmer OS" pitchFamily="2" charset="0"/>
                <a:cs typeface="Khmer OS" pitchFamily="2" charset="0"/>
              </a:rPr>
              <a:t>     </a:t>
            </a:r>
            <a:r>
              <a:rPr lang="ca-ES" sz="1800" spc="-80" dirty="0" smtClean="0">
                <a:latin typeface="Khmer OS" pitchFamily="2" charset="0"/>
                <a:cs typeface="Khmer OS" pitchFamily="2" charset="0"/>
              </a:rPr>
              <a:t>១.២  </a:t>
            </a:r>
            <a:r>
              <a:rPr lang="ca-ES" sz="1800" spc="-80" dirty="0">
                <a:latin typeface="Khmer OS" pitchFamily="2" charset="0"/>
                <a:cs typeface="Khmer OS" pitchFamily="2" charset="0"/>
              </a:rPr>
              <a:t>ក្រសួងសហវ បន្ថែមថវិកា </a:t>
            </a:r>
            <a:r>
              <a:rPr lang="ca-ES" sz="1800" spc="-80" dirty="0" smtClean="0">
                <a:latin typeface="Khmer OS" pitchFamily="2" charset="0"/>
                <a:cs typeface="Khmer OS" pitchFamily="2" charset="0"/>
              </a:rPr>
              <a:t>(ឆ្នាំ២០១៧ និងឆ្នាំ២០១៨)  ចំនួន</a:t>
            </a:r>
            <a:r>
              <a:rPr lang="ca-ES" sz="1800" b="1" spc="-80" dirty="0">
                <a:solidFill>
                  <a:srgbClr val="0070C0"/>
                </a:solidFill>
                <a:latin typeface="Khmer OS" pitchFamily="2" charset="0"/>
                <a:cs typeface="Khmer OS" pitchFamily="2" charset="0"/>
              </a:rPr>
              <a:t> </a:t>
            </a:r>
            <a:endParaRPr lang="ca-ES" sz="1800" b="1" spc="-80" dirty="0" smtClean="0">
              <a:solidFill>
                <a:srgbClr val="0070C0"/>
              </a:solidFill>
              <a:latin typeface="Khmer OS" pitchFamily="2" charset="0"/>
              <a:cs typeface="Khmer OS" pitchFamily="2" charset="0"/>
            </a:endParaRPr>
          </a:p>
          <a:p>
            <a:pPr marL="0" indent="0">
              <a:lnSpc>
                <a:spcPts val="216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ca-ES" sz="1800" b="1" spc="-80" dirty="0">
                <a:solidFill>
                  <a:srgbClr val="0070C0"/>
                </a:solidFill>
                <a:latin typeface="Khmer OS" pitchFamily="2" charset="0"/>
                <a:cs typeface="Khmer OS" pitchFamily="2" charset="0"/>
              </a:rPr>
              <a:t>	</a:t>
            </a:r>
            <a:r>
              <a:rPr lang="ca-ES" sz="1800" b="1" spc="-80" dirty="0" smtClean="0">
                <a:solidFill>
                  <a:srgbClr val="0070C0"/>
                </a:solidFill>
                <a:latin typeface="Khmer OS" pitchFamily="2" charset="0"/>
                <a:cs typeface="Khmer OS" pitchFamily="2" charset="0"/>
              </a:rPr>
              <a:t>	២.៥០០.០០០</a:t>
            </a:r>
            <a:r>
              <a:rPr lang="ca-ES" sz="1800" b="1" spc="-80" dirty="0">
                <a:solidFill>
                  <a:srgbClr val="0070C0"/>
                </a:solidFill>
                <a:latin typeface="Khmer OS" pitchFamily="2" charset="0"/>
                <a:cs typeface="Khmer OS" pitchFamily="2" charset="0"/>
              </a:rPr>
              <a:t>រៀល/</a:t>
            </a:r>
            <a:r>
              <a:rPr lang="ca-ES" sz="1800" b="1" spc="-80" dirty="0" smtClean="0">
                <a:solidFill>
                  <a:srgbClr val="0070C0"/>
                </a:solidFill>
                <a:latin typeface="Khmer OS" pitchFamily="2" charset="0"/>
                <a:cs typeface="Khmer OS" pitchFamily="2" charset="0"/>
              </a:rPr>
              <a:t>សាលា</a:t>
            </a:r>
          </a:p>
          <a:p>
            <a:pPr marL="0" indent="0">
              <a:lnSpc>
                <a:spcPts val="216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ca-ES" sz="1800" b="1" spc="-80" dirty="0">
                <a:solidFill>
                  <a:srgbClr val="0070C0"/>
                </a:solidFill>
                <a:latin typeface="Khmer OS" pitchFamily="2" charset="0"/>
                <a:cs typeface="Khmer OS" pitchFamily="2" charset="0"/>
              </a:rPr>
              <a:t>	</a:t>
            </a:r>
            <a:r>
              <a:rPr lang="ca-ES" sz="1800" b="1" spc="-80" dirty="0" smtClean="0">
                <a:solidFill>
                  <a:srgbClr val="0070C0"/>
                </a:solidFill>
                <a:latin typeface="Khmer OS" pitchFamily="2" charset="0"/>
                <a:cs typeface="Khmer OS" pitchFamily="2" charset="0"/>
              </a:rPr>
              <a:t>      </a:t>
            </a:r>
            <a:r>
              <a:rPr lang="ca-ES" sz="1800" spc="-80" dirty="0" smtClean="0">
                <a:latin typeface="Khmer OS" pitchFamily="2" charset="0"/>
                <a:cs typeface="Khmer OS" pitchFamily="2" charset="0"/>
              </a:rPr>
              <a:t>១.៣</a:t>
            </a:r>
            <a:r>
              <a:rPr lang="ca-ES" sz="1800" b="1" spc="-80" dirty="0" smtClean="0">
                <a:solidFill>
                  <a:srgbClr val="0070C0"/>
                </a:solidFill>
                <a:latin typeface="Khmer OS" pitchFamily="2" charset="0"/>
                <a:cs typeface="Khmer OS" pitchFamily="2" charset="0"/>
              </a:rPr>
              <a:t>  </a:t>
            </a:r>
            <a:r>
              <a:rPr lang="ca-ES" sz="1800" spc="-80" dirty="0" smtClean="0">
                <a:latin typeface="Khmer OS" pitchFamily="2" charset="0"/>
                <a:cs typeface="Khmer OS" pitchFamily="2" charset="0"/>
              </a:rPr>
              <a:t> </a:t>
            </a:r>
            <a:r>
              <a:rPr lang="ca-ES" sz="1800" spc="-80" dirty="0">
                <a:latin typeface="Khmer OS" pitchFamily="2" charset="0"/>
                <a:cs typeface="Khmer OS" pitchFamily="2" charset="0"/>
              </a:rPr>
              <a:t>ឆ្នាំ</a:t>
            </a:r>
            <a:r>
              <a:rPr lang="ca-ES" sz="1800" spc="-80" dirty="0" smtClean="0">
                <a:latin typeface="Khmer OS" pitchFamily="2" charset="0"/>
                <a:cs typeface="Khmer OS" pitchFamily="2" charset="0"/>
              </a:rPr>
              <a:t>២០១៩ ចំនួន  </a:t>
            </a:r>
            <a:r>
              <a:rPr lang="ca-ES" sz="1800" b="1" spc="-80" dirty="0" smtClean="0">
                <a:solidFill>
                  <a:srgbClr val="0070C0"/>
                </a:solidFill>
                <a:latin typeface="Khmer OS" pitchFamily="2" charset="0"/>
                <a:cs typeface="Khmer OS" pitchFamily="2" charset="0"/>
              </a:rPr>
              <a:t>១.៥០០.០០០</a:t>
            </a:r>
            <a:r>
              <a:rPr lang="ca-ES" sz="1800" b="1" spc="-80" dirty="0">
                <a:solidFill>
                  <a:srgbClr val="0070C0"/>
                </a:solidFill>
                <a:latin typeface="Khmer OS" pitchFamily="2" charset="0"/>
                <a:cs typeface="Khmer OS" pitchFamily="2" charset="0"/>
              </a:rPr>
              <a:t>រៀល/</a:t>
            </a:r>
            <a:r>
              <a:rPr lang="ca-ES" sz="1800" b="1" spc="-80" dirty="0" smtClean="0">
                <a:solidFill>
                  <a:srgbClr val="0070C0"/>
                </a:solidFill>
                <a:latin typeface="Khmer OS" pitchFamily="2" charset="0"/>
                <a:cs typeface="Khmer OS" pitchFamily="2" charset="0"/>
              </a:rPr>
              <a:t>សាលាតូច</a:t>
            </a:r>
          </a:p>
          <a:p>
            <a:pPr marL="0" indent="0">
              <a:lnSpc>
                <a:spcPts val="216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ca-ES" sz="1800" b="1" spc="-80" dirty="0">
                <a:solidFill>
                  <a:srgbClr val="0070C0"/>
                </a:solidFill>
                <a:latin typeface="Khmer OS" pitchFamily="2" charset="0"/>
                <a:cs typeface="Khmer OS" pitchFamily="2" charset="0"/>
              </a:rPr>
              <a:t>	</a:t>
            </a:r>
            <a:r>
              <a:rPr lang="ca-ES" sz="1800" spc="-80" dirty="0" smtClean="0">
                <a:latin typeface="Khmer OS" pitchFamily="2" charset="0"/>
                <a:cs typeface="Khmer OS" pitchFamily="2" charset="0"/>
              </a:rPr>
              <a:t>       ១.៤  ឆ្នាំ</a:t>
            </a:r>
            <a:r>
              <a:rPr lang="ca-ES" sz="1800" spc="-80" dirty="0">
                <a:latin typeface="Khmer OS" pitchFamily="2" charset="0"/>
                <a:cs typeface="Khmer OS" pitchFamily="2" charset="0"/>
              </a:rPr>
              <a:t>២០១៩ </a:t>
            </a:r>
            <a:r>
              <a:rPr lang="ca-ES" sz="1800" spc="-80" dirty="0" smtClean="0">
                <a:latin typeface="Khmer OS" pitchFamily="2" charset="0"/>
                <a:cs typeface="Khmer OS" pitchFamily="2" charset="0"/>
              </a:rPr>
              <a:t> ផ្តល់ ជូនកុំព្យូទ័រ០១គ្រឿង ចំនួន  </a:t>
            </a:r>
            <a:r>
              <a:rPr lang="ca-ES" sz="1800" b="1" spc="-80" dirty="0" smtClean="0">
                <a:solidFill>
                  <a:srgbClr val="0070C0"/>
                </a:solidFill>
                <a:latin typeface="Khmer OS" pitchFamily="2" charset="0"/>
                <a:cs typeface="Khmer OS" pitchFamily="2" charset="0"/>
              </a:rPr>
              <a:t>៤.០</a:t>
            </a:r>
            <a:r>
              <a:rPr lang="km-KH" sz="1800" b="1" spc="-80" dirty="0" smtClean="0">
                <a:solidFill>
                  <a:srgbClr val="0070C0"/>
                </a:solidFill>
                <a:latin typeface="Khmer OS" pitchFamily="2" charset="0"/>
                <a:cs typeface="Khmer OS" pitchFamily="2" charset="0"/>
              </a:rPr>
              <a:t>៥</a:t>
            </a:r>
            <a:r>
              <a:rPr lang="ca-ES" sz="1800" b="1" spc="-80" dirty="0" smtClean="0">
                <a:solidFill>
                  <a:srgbClr val="0070C0"/>
                </a:solidFill>
                <a:latin typeface="Khmer OS" pitchFamily="2" charset="0"/>
                <a:cs typeface="Khmer OS" pitchFamily="2" charset="0"/>
              </a:rPr>
              <a:t>០.០០០</a:t>
            </a:r>
            <a:r>
              <a:rPr lang="ca-ES" sz="1800" b="1" spc="-80" dirty="0">
                <a:solidFill>
                  <a:srgbClr val="0070C0"/>
                </a:solidFill>
                <a:latin typeface="Khmer OS" pitchFamily="2" charset="0"/>
                <a:cs typeface="Khmer OS" pitchFamily="2" charset="0"/>
              </a:rPr>
              <a:t>រៀល/</a:t>
            </a:r>
            <a:r>
              <a:rPr lang="ca-ES" sz="1800" b="1" spc="-80" dirty="0" smtClean="0">
                <a:solidFill>
                  <a:srgbClr val="0070C0"/>
                </a:solidFill>
                <a:latin typeface="Khmer OS" pitchFamily="2" charset="0"/>
                <a:cs typeface="Khmer OS" pitchFamily="2" charset="0"/>
              </a:rPr>
              <a:t>សាលា</a:t>
            </a:r>
            <a:endParaRPr lang="ca-ES" sz="1800" b="1" spc="-80" dirty="0">
              <a:solidFill>
                <a:srgbClr val="0070C0"/>
              </a:solidFill>
              <a:latin typeface="Khmer OS" pitchFamily="2" charset="0"/>
              <a:cs typeface="Khmer OS" pitchFamily="2" charset="0"/>
            </a:endParaRPr>
          </a:p>
          <a:p>
            <a:pPr marL="0" indent="0">
              <a:lnSpc>
                <a:spcPts val="216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ca-ES" sz="1800" b="1" dirty="0">
                <a:solidFill>
                  <a:srgbClr val="0070C0"/>
                </a:solidFill>
                <a:latin typeface="Khmer OS" pitchFamily="2" charset="0"/>
                <a:cs typeface="Khmer OS" pitchFamily="2" charset="0"/>
              </a:rPr>
              <a:t>	 </a:t>
            </a:r>
            <a:r>
              <a:rPr lang="ca-ES" sz="1800" b="1" dirty="0" smtClean="0">
                <a:solidFill>
                  <a:srgbClr val="0070C0"/>
                </a:solidFill>
                <a:latin typeface="Khmer OS" pitchFamily="2" charset="0"/>
                <a:cs typeface="Khmer OS" pitchFamily="2" charset="0"/>
              </a:rPr>
              <a:t>     </a:t>
            </a:r>
            <a:r>
              <a:rPr lang="ca-ES" sz="1800" b="1" dirty="0" smtClean="0">
                <a:latin typeface="Khmer OS" pitchFamily="2" charset="0"/>
                <a:cs typeface="Khmer OS" pitchFamily="2" charset="0"/>
              </a:rPr>
              <a:t>១.៥</a:t>
            </a:r>
            <a:r>
              <a:rPr lang="ca-ES" sz="1800" b="1" dirty="0" smtClean="0">
                <a:solidFill>
                  <a:srgbClr val="0070C0"/>
                </a:solidFill>
                <a:latin typeface="Khmer OS" pitchFamily="2" charset="0"/>
                <a:cs typeface="Khmer OS" pitchFamily="2" charset="0"/>
              </a:rPr>
              <a:t>  </a:t>
            </a:r>
            <a:r>
              <a:rPr lang="ca-ES" sz="1800" b="1" dirty="0">
                <a:latin typeface="Khmer OS" pitchFamily="2" charset="0"/>
                <a:cs typeface="Khmer OS" pitchFamily="2" charset="0"/>
              </a:rPr>
              <a:t>សរុប ថវិកាថេរ = ១.១ +</a:t>
            </a:r>
            <a:r>
              <a:rPr lang="ca-ES" sz="1800" b="1" dirty="0" smtClean="0">
                <a:latin typeface="Khmer OS" pitchFamily="2" charset="0"/>
                <a:cs typeface="Khmer OS" pitchFamily="2" charset="0"/>
              </a:rPr>
              <a:t>១.២ + ១.៣ + ១.៤ </a:t>
            </a:r>
            <a:endParaRPr lang="ca-ES" sz="1800" b="1" dirty="0">
              <a:latin typeface="Khmer OS" pitchFamily="2" charset="0"/>
              <a:cs typeface="Khmer OS" pitchFamily="2" charset="0"/>
            </a:endParaRPr>
          </a:p>
          <a:p>
            <a:pPr marL="0" indent="0">
              <a:lnSpc>
                <a:spcPts val="2160"/>
              </a:lnSpc>
              <a:spcAft>
                <a:spcPts val="1200"/>
              </a:spcAft>
              <a:buNone/>
            </a:pPr>
            <a:r>
              <a:rPr lang="ca-ES" sz="1800" dirty="0">
                <a:latin typeface="Khmer OS" pitchFamily="2" charset="0"/>
                <a:cs typeface="Khmer OS" pitchFamily="2" charset="0"/>
              </a:rPr>
              <a:t>	</a:t>
            </a:r>
            <a:r>
              <a:rPr lang="ca-ES" sz="1800" b="1" dirty="0" smtClean="0">
                <a:latin typeface="Khmer OS" pitchFamily="2" charset="0"/>
                <a:cs typeface="Khmer OS" pitchFamily="2" charset="0"/>
              </a:rPr>
              <a:t>២.ថវិកាអថេរ </a:t>
            </a:r>
            <a:r>
              <a:rPr lang="ca-ES" sz="1800" dirty="0" smtClean="0">
                <a:latin typeface="Khmer OS" pitchFamily="2" charset="0"/>
                <a:cs typeface="Khmer OS" pitchFamily="2" charset="0"/>
              </a:rPr>
              <a:t>(តាមនិយាមសិស្ស</a:t>
            </a:r>
            <a:r>
              <a:rPr lang="ca-ES" sz="1800" dirty="0">
                <a:latin typeface="Khmer OS" pitchFamily="2" charset="0"/>
                <a:cs typeface="Khmer OS" pitchFamily="2" charset="0"/>
              </a:rPr>
              <a:t>) តាមប្រកាសអន្តរក្រសួងលេខ ៥០៨ </a:t>
            </a:r>
            <a:endParaRPr lang="ca-ES" sz="1800" dirty="0" smtClean="0">
              <a:latin typeface="Khmer OS" pitchFamily="2" charset="0"/>
              <a:cs typeface="Khmer OS" pitchFamily="2" charset="0"/>
            </a:endParaRPr>
          </a:p>
          <a:p>
            <a:pPr marL="0" indent="0">
              <a:lnSpc>
                <a:spcPts val="2160"/>
              </a:lnSpc>
              <a:spcAft>
                <a:spcPts val="1200"/>
              </a:spcAft>
              <a:buNone/>
            </a:pPr>
            <a:r>
              <a:rPr lang="ca-ES" sz="1800" dirty="0" smtClean="0">
                <a:latin typeface="Khmer OS" pitchFamily="2" charset="0"/>
                <a:cs typeface="Khmer OS" pitchFamily="2" charset="0"/>
              </a:rPr>
              <a:t>              </a:t>
            </a:r>
            <a:r>
              <a:rPr lang="km-KH" sz="1800" b="1" dirty="0" smtClean="0">
                <a:latin typeface="Khmer OS" pitchFamily="2" charset="0"/>
                <a:cs typeface="Khmer OS" pitchFamily="2" charset="0"/>
              </a:rPr>
              <a:t>៣. </a:t>
            </a:r>
            <a:r>
              <a:rPr lang="ca-ES" sz="1800" b="1" dirty="0">
                <a:latin typeface="Khmer OS" pitchFamily="2" charset="0"/>
                <a:cs typeface="Khmer OS" pitchFamily="2" charset="0"/>
              </a:rPr>
              <a:t>សរុបរួម </a:t>
            </a:r>
            <a:r>
              <a:rPr lang="km-KH" sz="1800" b="1" dirty="0">
                <a:latin typeface="Khmer OS" pitchFamily="2" charset="0"/>
                <a:cs typeface="Khmer OS" pitchFamily="2" charset="0"/>
              </a:rPr>
              <a:t>= ១ +២ </a:t>
            </a:r>
            <a:r>
              <a:rPr lang="ca-ES" sz="1800" b="1" dirty="0" smtClean="0">
                <a:latin typeface="Khmer OS" pitchFamily="2" charset="0"/>
                <a:cs typeface="Khmer OS" pitchFamily="2" charset="0"/>
              </a:rPr>
              <a:t> </a:t>
            </a:r>
            <a:endParaRPr lang="ca-ES" sz="1800" b="1" dirty="0">
              <a:latin typeface="Khmer OS" pitchFamily="2" charset="0"/>
              <a:cs typeface="Khmer OS" pitchFamily="2" charset="0"/>
            </a:endParaRPr>
          </a:p>
          <a:p>
            <a:pPr marL="0" indent="0">
              <a:lnSpc>
                <a:spcPct val="150000"/>
              </a:lnSpc>
              <a:spcAft>
                <a:spcPts val="1200"/>
              </a:spcAft>
              <a:buNone/>
            </a:pPr>
            <a:endParaRPr lang="ca-ES" sz="1800" dirty="0" smtClean="0">
              <a:latin typeface="Khmer OS" pitchFamily="2" charset="0"/>
              <a:cs typeface="Khmer OS" pitchFamily="2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15381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147342" y="188640"/>
            <a:ext cx="8784976" cy="6192688"/>
          </a:xfrm>
          <a:prstGeom prst="rect">
            <a:avLst/>
          </a:prstGeom>
        </p:spPr>
        <p:txBody>
          <a:bodyPr vert="horz">
            <a:no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spcAft>
                <a:spcPts val="1200"/>
              </a:spcAft>
              <a:buNone/>
            </a:pPr>
            <a:endParaRPr lang="ca-ES" sz="1800" dirty="0" smtClean="0">
              <a:latin typeface="Khmer OS Muol Light" panose="02000500000000020004" pitchFamily="2" charset="0"/>
              <a:cs typeface="Khmer OS Muol Light" panose="02000500000000020004" pitchFamily="2" charset="0"/>
            </a:endParaRPr>
          </a:p>
          <a:p>
            <a:pPr marL="0" indent="0" algn="ctr">
              <a:lnSpc>
                <a:spcPct val="150000"/>
              </a:lnSpc>
              <a:spcAft>
                <a:spcPts val="1200"/>
              </a:spcAft>
              <a:buNone/>
            </a:pPr>
            <a:r>
              <a:rPr lang="ca-ES" sz="18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រូបមន្តគណនាថវិកាមូលនិធីដំណើរការសាលារៀន  (ត)</a:t>
            </a:r>
          </a:p>
          <a:p>
            <a:pPr marL="0" indent="0">
              <a:lnSpc>
                <a:spcPts val="2160"/>
              </a:lnSpc>
              <a:spcAft>
                <a:spcPts val="1200"/>
              </a:spcAft>
              <a:buNone/>
            </a:pPr>
            <a:r>
              <a:rPr lang="km-KH" sz="1800" b="1" dirty="0">
                <a:latin typeface="Khmer OS" pitchFamily="2" charset="0"/>
                <a:cs typeface="Khmer OS" pitchFamily="2" charset="0"/>
              </a:rPr>
              <a:t> </a:t>
            </a:r>
            <a:r>
              <a:rPr lang="km-KH" sz="1800" b="1" dirty="0" smtClean="0">
                <a:latin typeface="Khmer OS" pitchFamily="2" charset="0"/>
                <a:cs typeface="Khmer OS" pitchFamily="2" charset="0"/>
              </a:rPr>
              <a:t>        ក</a:t>
            </a:r>
            <a:r>
              <a:rPr lang="ca-ES" sz="1800" b="1" dirty="0" smtClean="0">
                <a:latin typeface="Khmer OS" pitchFamily="2" charset="0"/>
                <a:cs typeface="Khmer OS" pitchFamily="2" charset="0"/>
              </a:rPr>
              <a:t>.២ សាលាធំ</a:t>
            </a:r>
            <a:endParaRPr lang="ca-ES" sz="1800" b="1" dirty="0" smtClean="0">
              <a:latin typeface="Khmer OS Muol Light" panose="02000500000000020004" pitchFamily="2" charset="0"/>
              <a:cs typeface="Khmer OS Muol Light" panose="02000500000000020004" pitchFamily="2" charset="0"/>
            </a:endParaRPr>
          </a:p>
          <a:p>
            <a:pPr marL="0" indent="0">
              <a:lnSpc>
                <a:spcPts val="216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ca-ES" sz="1800" dirty="0">
                <a:latin typeface="Khmer OS" pitchFamily="2" charset="0"/>
                <a:cs typeface="Khmer OS" pitchFamily="2" charset="0"/>
              </a:rPr>
              <a:t>	</a:t>
            </a:r>
            <a:r>
              <a:rPr lang="ca-ES" sz="1800" b="1" dirty="0">
                <a:latin typeface="Khmer OS" pitchFamily="2" charset="0"/>
                <a:cs typeface="Khmer OS" pitchFamily="2" charset="0"/>
              </a:rPr>
              <a:t> </a:t>
            </a:r>
            <a:r>
              <a:rPr lang="ca-ES" sz="1800" b="1" dirty="0" smtClean="0">
                <a:latin typeface="Khmer OS" pitchFamily="2" charset="0"/>
                <a:cs typeface="Khmer OS" pitchFamily="2" charset="0"/>
              </a:rPr>
              <a:t>១.ថវិកា</a:t>
            </a:r>
            <a:r>
              <a:rPr lang="ca-ES" sz="1800" b="1" dirty="0">
                <a:latin typeface="Khmer OS" pitchFamily="2" charset="0"/>
                <a:cs typeface="Khmer OS" pitchFamily="2" charset="0"/>
              </a:rPr>
              <a:t>ថេរ ៖  </a:t>
            </a:r>
          </a:p>
          <a:p>
            <a:pPr marL="0" indent="0">
              <a:lnSpc>
                <a:spcPts val="216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ca-ES" sz="1800" b="1" dirty="0">
                <a:latin typeface="Khmer OS" pitchFamily="2" charset="0"/>
                <a:cs typeface="Khmer OS" pitchFamily="2" charset="0"/>
              </a:rPr>
              <a:t>	    </a:t>
            </a:r>
            <a:r>
              <a:rPr lang="ca-ES" sz="1800" dirty="0">
                <a:latin typeface="Khmer OS" pitchFamily="2" charset="0"/>
                <a:cs typeface="Khmer OS" pitchFamily="2" charset="0"/>
              </a:rPr>
              <a:t>១.១</a:t>
            </a:r>
            <a:r>
              <a:rPr lang="ca-ES" sz="1800" b="1" dirty="0">
                <a:latin typeface="Khmer OS" pitchFamily="2" charset="0"/>
                <a:cs typeface="Khmer OS" pitchFamily="2" charset="0"/>
              </a:rPr>
              <a:t> </a:t>
            </a:r>
            <a:r>
              <a:rPr lang="ca-ES" sz="1800" dirty="0">
                <a:latin typeface="Khmer OS" pitchFamily="2" charset="0"/>
                <a:cs typeface="Khmer OS" pitchFamily="2" charset="0"/>
              </a:rPr>
              <a:t> តាមប្រកាសអន្តរក្រសួងលេខ ៥០៨ </a:t>
            </a:r>
          </a:p>
          <a:p>
            <a:pPr marL="0" indent="0">
              <a:lnSpc>
                <a:spcPts val="216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ca-ES" sz="1800" dirty="0">
                <a:latin typeface="Khmer OS" pitchFamily="2" charset="0"/>
                <a:cs typeface="Khmer OS" pitchFamily="2" charset="0"/>
              </a:rPr>
              <a:t>	     </a:t>
            </a:r>
            <a:r>
              <a:rPr lang="ca-ES" sz="1800" spc="-80" dirty="0">
                <a:latin typeface="Khmer OS" pitchFamily="2" charset="0"/>
                <a:cs typeface="Khmer OS" pitchFamily="2" charset="0"/>
              </a:rPr>
              <a:t>១.២  ក្រសួងសហវ បន្ថែមថវិកា (ឆ្នាំ២០១៧ និងឆ្នាំ២០១៨)  ចំនួន</a:t>
            </a:r>
            <a:r>
              <a:rPr lang="ca-ES" sz="1800" b="1" spc="-80" dirty="0">
                <a:solidFill>
                  <a:srgbClr val="0070C0"/>
                </a:solidFill>
                <a:latin typeface="Khmer OS" pitchFamily="2" charset="0"/>
                <a:cs typeface="Khmer OS" pitchFamily="2" charset="0"/>
              </a:rPr>
              <a:t> </a:t>
            </a:r>
          </a:p>
          <a:p>
            <a:pPr marL="0" indent="0">
              <a:lnSpc>
                <a:spcPts val="216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ca-ES" sz="1800" b="1" spc="-80" dirty="0">
                <a:solidFill>
                  <a:srgbClr val="0070C0"/>
                </a:solidFill>
                <a:latin typeface="Khmer OS" pitchFamily="2" charset="0"/>
                <a:cs typeface="Khmer OS" pitchFamily="2" charset="0"/>
              </a:rPr>
              <a:t>		</a:t>
            </a:r>
            <a:r>
              <a:rPr lang="ca-ES" sz="1800" b="1" spc="-80" dirty="0" smtClean="0">
                <a:solidFill>
                  <a:srgbClr val="0070C0"/>
                </a:solidFill>
                <a:latin typeface="Khmer OS" pitchFamily="2" charset="0"/>
                <a:cs typeface="Khmer OS" pitchFamily="2" charset="0"/>
              </a:rPr>
              <a:t>២.៥០០.០០០</a:t>
            </a:r>
            <a:r>
              <a:rPr lang="ca-ES" sz="1800" b="1" spc="-80" dirty="0">
                <a:solidFill>
                  <a:srgbClr val="0070C0"/>
                </a:solidFill>
                <a:latin typeface="Khmer OS" pitchFamily="2" charset="0"/>
                <a:cs typeface="Khmer OS" pitchFamily="2" charset="0"/>
              </a:rPr>
              <a:t>រៀល/សាលា</a:t>
            </a:r>
          </a:p>
          <a:p>
            <a:pPr marL="0" indent="0">
              <a:lnSpc>
                <a:spcPts val="216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ca-ES" sz="1800" b="1" spc="-80" dirty="0">
                <a:solidFill>
                  <a:srgbClr val="0070C0"/>
                </a:solidFill>
                <a:latin typeface="Khmer OS" pitchFamily="2" charset="0"/>
                <a:cs typeface="Khmer OS" pitchFamily="2" charset="0"/>
              </a:rPr>
              <a:t>	      </a:t>
            </a:r>
            <a:r>
              <a:rPr lang="ca-ES" sz="1800" spc="-80" dirty="0" smtClean="0">
                <a:latin typeface="Khmer OS" pitchFamily="2" charset="0"/>
                <a:cs typeface="Khmer OS" pitchFamily="2" charset="0"/>
              </a:rPr>
              <a:t>១.៣</a:t>
            </a:r>
            <a:r>
              <a:rPr lang="ca-ES" sz="1800" b="1" spc="-80" dirty="0" smtClean="0">
                <a:solidFill>
                  <a:srgbClr val="0070C0"/>
                </a:solidFill>
                <a:latin typeface="Khmer OS" pitchFamily="2" charset="0"/>
                <a:cs typeface="Khmer OS" pitchFamily="2" charset="0"/>
              </a:rPr>
              <a:t>  </a:t>
            </a:r>
            <a:r>
              <a:rPr lang="ca-ES" sz="1800" spc="-80" dirty="0" smtClean="0">
                <a:latin typeface="Khmer OS" pitchFamily="2" charset="0"/>
                <a:cs typeface="Khmer OS" pitchFamily="2" charset="0"/>
              </a:rPr>
              <a:t> ឆ្នាំ២០១៩ ចំនួន  </a:t>
            </a:r>
            <a:r>
              <a:rPr lang="ca-ES" sz="1800" b="1" spc="-80" dirty="0" smtClean="0">
                <a:solidFill>
                  <a:srgbClr val="0070C0"/>
                </a:solidFill>
                <a:latin typeface="Khmer OS" pitchFamily="2" charset="0"/>
                <a:cs typeface="Khmer OS" pitchFamily="2" charset="0"/>
              </a:rPr>
              <a:t>២.៤០០.០០០រៀល</a:t>
            </a:r>
            <a:r>
              <a:rPr lang="ca-ES" sz="1800" b="1" spc="-80" dirty="0">
                <a:solidFill>
                  <a:srgbClr val="0070C0"/>
                </a:solidFill>
                <a:latin typeface="Khmer OS" pitchFamily="2" charset="0"/>
                <a:cs typeface="Khmer OS" pitchFamily="2" charset="0"/>
              </a:rPr>
              <a:t>/</a:t>
            </a:r>
            <a:r>
              <a:rPr lang="ca-ES" sz="1800" b="1" spc="-80" dirty="0" smtClean="0">
                <a:solidFill>
                  <a:srgbClr val="0070C0"/>
                </a:solidFill>
                <a:latin typeface="Khmer OS" pitchFamily="2" charset="0"/>
                <a:cs typeface="Khmer OS" pitchFamily="2" charset="0"/>
              </a:rPr>
              <a:t>សាលាធំ</a:t>
            </a:r>
            <a:endParaRPr lang="ca-ES" sz="1800" b="1" spc="-80" dirty="0">
              <a:solidFill>
                <a:srgbClr val="0070C0"/>
              </a:solidFill>
              <a:latin typeface="Khmer OS" pitchFamily="2" charset="0"/>
              <a:cs typeface="Khmer OS" pitchFamily="2" charset="0"/>
            </a:endParaRPr>
          </a:p>
          <a:p>
            <a:pPr marL="0" indent="0">
              <a:lnSpc>
                <a:spcPts val="216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ca-ES" sz="1800" b="1" spc="-80" dirty="0">
                <a:solidFill>
                  <a:srgbClr val="0070C0"/>
                </a:solidFill>
                <a:latin typeface="Khmer OS" pitchFamily="2" charset="0"/>
                <a:cs typeface="Khmer OS" pitchFamily="2" charset="0"/>
              </a:rPr>
              <a:t>	</a:t>
            </a:r>
            <a:r>
              <a:rPr lang="ca-ES" sz="1800" spc="-80" dirty="0">
                <a:latin typeface="Khmer OS" pitchFamily="2" charset="0"/>
                <a:cs typeface="Khmer OS" pitchFamily="2" charset="0"/>
              </a:rPr>
              <a:t>       ១.៤  ឆ្នាំ២០១៩  ផ្តល់ ជូនកុំព្យូទ័រ០១គ្រឿង ចំនួន  </a:t>
            </a:r>
            <a:r>
              <a:rPr lang="ca-ES" sz="1800" b="1" spc="-80" dirty="0" smtClean="0">
                <a:solidFill>
                  <a:srgbClr val="0070C0"/>
                </a:solidFill>
                <a:latin typeface="Khmer OS" pitchFamily="2" charset="0"/>
                <a:cs typeface="Khmer OS" pitchFamily="2" charset="0"/>
              </a:rPr>
              <a:t>៤.០</a:t>
            </a:r>
            <a:r>
              <a:rPr lang="km-KH" sz="1800" b="1" spc="-80" dirty="0" smtClean="0">
                <a:solidFill>
                  <a:srgbClr val="0070C0"/>
                </a:solidFill>
                <a:latin typeface="Khmer OS" pitchFamily="2" charset="0"/>
                <a:cs typeface="Khmer OS" pitchFamily="2" charset="0"/>
              </a:rPr>
              <a:t>៥</a:t>
            </a:r>
            <a:r>
              <a:rPr lang="ca-ES" sz="1800" b="1" spc="-80" dirty="0" smtClean="0">
                <a:solidFill>
                  <a:srgbClr val="0070C0"/>
                </a:solidFill>
                <a:latin typeface="Khmer OS" pitchFamily="2" charset="0"/>
                <a:cs typeface="Khmer OS" pitchFamily="2" charset="0"/>
              </a:rPr>
              <a:t>០.០០០</a:t>
            </a:r>
            <a:r>
              <a:rPr lang="ca-ES" sz="1800" b="1" spc="-80" dirty="0">
                <a:solidFill>
                  <a:srgbClr val="0070C0"/>
                </a:solidFill>
                <a:latin typeface="Khmer OS" pitchFamily="2" charset="0"/>
                <a:cs typeface="Khmer OS" pitchFamily="2" charset="0"/>
              </a:rPr>
              <a:t>រៀល/សាលា</a:t>
            </a:r>
          </a:p>
          <a:p>
            <a:pPr marL="0" indent="0">
              <a:lnSpc>
                <a:spcPts val="216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ca-ES" sz="1800" b="1" dirty="0">
                <a:solidFill>
                  <a:srgbClr val="0070C0"/>
                </a:solidFill>
                <a:latin typeface="Khmer OS" pitchFamily="2" charset="0"/>
                <a:cs typeface="Khmer OS" pitchFamily="2" charset="0"/>
              </a:rPr>
              <a:t>	      </a:t>
            </a:r>
            <a:r>
              <a:rPr lang="ca-ES" sz="1800" b="1" dirty="0">
                <a:latin typeface="Khmer OS" pitchFamily="2" charset="0"/>
                <a:cs typeface="Khmer OS" pitchFamily="2" charset="0"/>
              </a:rPr>
              <a:t>១.៥</a:t>
            </a:r>
            <a:r>
              <a:rPr lang="ca-ES" sz="1800" b="1" dirty="0">
                <a:solidFill>
                  <a:srgbClr val="0070C0"/>
                </a:solidFill>
                <a:latin typeface="Khmer OS" pitchFamily="2" charset="0"/>
                <a:cs typeface="Khmer OS" pitchFamily="2" charset="0"/>
              </a:rPr>
              <a:t>  </a:t>
            </a:r>
            <a:r>
              <a:rPr lang="ca-ES" sz="1800" b="1" dirty="0">
                <a:latin typeface="Khmer OS" pitchFamily="2" charset="0"/>
                <a:cs typeface="Khmer OS" pitchFamily="2" charset="0"/>
              </a:rPr>
              <a:t>សរុប ថវិកាថេរ = ១.១ +១.២ + ១.៣ + ១.៤ </a:t>
            </a:r>
            <a:endParaRPr lang="ca-ES" sz="1800" b="1" dirty="0" smtClean="0">
              <a:latin typeface="Khmer OS" pitchFamily="2" charset="0"/>
              <a:cs typeface="Khmer OS" pitchFamily="2" charset="0"/>
            </a:endParaRPr>
          </a:p>
          <a:p>
            <a:pPr marL="0" indent="0">
              <a:lnSpc>
                <a:spcPts val="216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ca-ES" sz="1800" dirty="0">
                <a:latin typeface="Khmer OS" pitchFamily="2" charset="0"/>
                <a:cs typeface="Khmer OS" pitchFamily="2" charset="0"/>
              </a:rPr>
              <a:t>	</a:t>
            </a:r>
            <a:r>
              <a:rPr lang="ca-ES" sz="1800" b="1" dirty="0" smtClean="0">
                <a:latin typeface="Khmer OS" pitchFamily="2" charset="0"/>
                <a:cs typeface="Khmer OS" pitchFamily="2" charset="0"/>
              </a:rPr>
              <a:t>២.ថវិកាអថេរ </a:t>
            </a:r>
            <a:r>
              <a:rPr lang="ca-ES" sz="1800" dirty="0" smtClean="0">
                <a:latin typeface="Khmer OS" pitchFamily="2" charset="0"/>
                <a:cs typeface="Khmer OS" pitchFamily="2" charset="0"/>
              </a:rPr>
              <a:t>(តាមនិយាមសិស្ស</a:t>
            </a:r>
            <a:r>
              <a:rPr lang="ca-ES" sz="1800" dirty="0">
                <a:latin typeface="Khmer OS" pitchFamily="2" charset="0"/>
                <a:cs typeface="Khmer OS" pitchFamily="2" charset="0"/>
              </a:rPr>
              <a:t>) តាមប្រកាសអន្តរក្រសួងលេខ ៥០៨ </a:t>
            </a:r>
            <a:endParaRPr lang="ca-ES" sz="1800" dirty="0" smtClean="0">
              <a:latin typeface="Khmer OS" pitchFamily="2" charset="0"/>
              <a:cs typeface="Khmer OS" pitchFamily="2" charset="0"/>
            </a:endParaRPr>
          </a:p>
          <a:p>
            <a:pPr marL="0" indent="0">
              <a:lnSpc>
                <a:spcPts val="2160"/>
              </a:lnSpc>
              <a:spcAft>
                <a:spcPts val="1200"/>
              </a:spcAft>
              <a:buNone/>
            </a:pPr>
            <a:r>
              <a:rPr lang="ca-ES" sz="1800" b="1" dirty="0" smtClean="0">
                <a:latin typeface="Khmer OS" pitchFamily="2" charset="0"/>
                <a:cs typeface="Khmer OS" pitchFamily="2" charset="0"/>
              </a:rPr>
              <a:t>              </a:t>
            </a:r>
            <a:r>
              <a:rPr lang="km-KH" sz="1800" b="1" dirty="0" smtClean="0">
                <a:latin typeface="Khmer OS" pitchFamily="2" charset="0"/>
                <a:cs typeface="Khmer OS" pitchFamily="2" charset="0"/>
              </a:rPr>
              <a:t>៣. </a:t>
            </a:r>
            <a:r>
              <a:rPr lang="ca-ES" sz="1800" b="1" dirty="0">
                <a:latin typeface="Khmer OS" pitchFamily="2" charset="0"/>
                <a:cs typeface="Khmer OS" pitchFamily="2" charset="0"/>
              </a:rPr>
              <a:t>សរុបរួម </a:t>
            </a:r>
            <a:r>
              <a:rPr lang="km-KH" sz="1800" b="1" dirty="0">
                <a:latin typeface="Khmer OS" pitchFamily="2" charset="0"/>
                <a:cs typeface="Khmer OS" pitchFamily="2" charset="0"/>
              </a:rPr>
              <a:t>= ១ +២ </a:t>
            </a:r>
            <a:endParaRPr lang="ca-ES" sz="1800" b="1" dirty="0">
              <a:latin typeface="Khmer OS" pitchFamily="2" charset="0"/>
              <a:cs typeface="Khmer OS" pitchFamily="2" charset="0"/>
            </a:endParaRPr>
          </a:p>
          <a:p>
            <a:pPr marL="0" indent="0">
              <a:lnSpc>
                <a:spcPct val="150000"/>
              </a:lnSpc>
              <a:spcAft>
                <a:spcPts val="1200"/>
              </a:spcAft>
              <a:buNone/>
            </a:pPr>
            <a:endParaRPr lang="ca-ES" sz="1800" dirty="0" smtClean="0">
              <a:latin typeface="Khmer OS" pitchFamily="2" charset="0"/>
              <a:cs typeface="Khmer OS" pitchFamily="2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31882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147342" y="188640"/>
            <a:ext cx="8784976" cy="6408712"/>
          </a:xfrm>
          <a:prstGeom prst="rect">
            <a:avLst/>
          </a:prstGeom>
        </p:spPr>
        <p:txBody>
          <a:bodyPr vert="horz">
            <a:no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spcAft>
                <a:spcPts val="1200"/>
              </a:spcAft>
              <a:buNone/>
            </a:pPr>
            <a:endParaRPr lang="ca-ES" sz="300" dirty="0" smtClean="0">
              <a:latin typeface="Khmer OS Muol Light" panose="02000500000000020004" pitchFamily="2" charset="0"/>
              <a:cs typeface="Khmer OS Muol Light" panose="02000500000000020004" pitchFamily="2" charset="0"/>
            </a:endParaRPr>
          </a:p>
          <a:p>
            <a:pPr marL="0" indent="0" algn="ctr">
              <a:lnSpc>
                <a:spcPct val="150000"/>
              </a:lnSpc>
              <a:spcAft>
                <a:spcPts val="1200"/>
              </a:spcAft>
              <a:buNone/>
            </a:pPr>
            <a:r>
              <a:rPr lang="km-KH" sz="1800" dirty="0" smtClean="0">
                <a:latin typeface="Khmer OS Muol Light" panose="02000500000000020004" pitchFamily="2" charset="0"/>
                <a:cs typeface="Khmer OS Muol Light" panose="02000500000000020004" pitchFamily="2" charset="0"/>
              </a:rPr>
              <a:t>ឧទាហរណ៍</a:t>
            </a:r>
            <a:r>
              <a:rPr lang="ca-ES" sz="1800" dirty="0" smtClean="0">
                <a:latin typeface="Khmer OS Muol Light" panose="02000500000000020004" pitchFamily="2" charset="0"/>
                <a:cs typeface="Khmer OS Muol Light" panose="02000500000000020004" pitchFamily="2" charset="0"/>
              </a:rPr>
              <a:t>រូប</a:t>
            </a:r>
            <a:r>
              <a:rPr lang="ca-ES" sz="18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មន្តគណនាថវិកាមូលនិធីដំណើរការសាលារៀន  </a:t>
            </a:r>
          </a:p>
          <a:p>
            <a:pPr marL="0" indent="0">
              <a:spcAft>
                <a:spcPts val="1200"/>
              </a:spcAft>
              <a:buNone/>
            </a:pPr>
            <a:endParaRPr lang="ca-ES" sz="1800" dirty="0" smtClean="0">
              <a:latin typeface="Khmer OS" pitchFamily="2" charset="0"/>
              <a:cs typeface="Khmer OS" pitchFamily="2" charset="0"/>
            </a:endParaRPr>
          </a:p>
          <a:p>
            <a:pPr marL="0" indent="0">
              <a:spcAft>
                <a:spcPts val="1200"/>
              </a:spcAft>
              <a:buNone/>
            </a:pPr>
            <a:r>
              <a:rPr lang="ca-ES" sz="1800" b="1" dirty="0" smtClean="0">
                <a:latin typeface="Khmer OS" pitchFamily="2" charset="0"/>
                <a:cs typeface="Khmer OS" pitchFamily="2" charset="0"/>
              </a:rPr>
              <a:t>      </a:t>
            </a:r>
            <a:r>
              <a:rPr lang="km-KH" sz="1800" b="1" dirty="0" smtClean="0">
                <a:latin typeface="Khmer OS" pitchFamily="2" charset="0"/>
                <a:cs typeface="Khmer OS" pitchFamily="2" charset="0"/>
              </a:rPr>
              <a:t>ក</a:t>
            </a:r>
            <a:r>
              <a:rPr lang="ca-ES" sz="1800" b="1" dirty="0" smtClean="0">
                <a:latin typeface="Khmer OS" pitchFamily="2" charset="0"/>
                <a:cs typeface="Khmer OS" pitchFamily="2" charset="0"/>
              </a:rPr>
              <a:t>.៣ សាលា</a:t>
            </a:r>
            <a:r>
              <a:rPr lang="km-KH" sz="1800" b="1" dirty="0" smtClean="0">
                <a:latin typeface="Khmer OS" pitchFamily="2" charset="0"/>
                <a:cs typeface="Khmer OS" pitchFamily="2" charset="0"/>
              </a:rPr>
              <a:t>បឋមសិក្សា</a:t>
            </a:r>
            <a:r>
              <a:rPr lang="ca-ES" sz="1800" b="1" dirty="0" smtClean="0">
                <a:latin typeface="Khmer OS" pitchFamily="2" charset="0"/>
                <a:cs typeface="Khmer OS" pitchFamily="2" charset="0"/>
              </a:rPr>
              <a:t>អាទិភាព</a:t>
            </a:r>
            <a:r>
              <a:rPr lang="km-KH" sz="1800" b="1" dirty="0" smtClean="0">
                <a:latin typeface="Khmer OS" pitchFamily="2" charset="0"/>
                <a:cs typeface="Khmer OS" pitchFamily="2" charset="0"/>
              </a:rPr>
              <a:t> (សាលា</a:t>
            </a:r>
            <a:r>
              <a:rPr lang="ca-ES" sz="1800" b="1" dirty="0" smtClean="0">
                <a:latin typeface="Khmer OS" pitchFamily="2" charset="0"/>
                <a:cs typeface="Khmer OS" pitchFamily="2" charset="0"/>
              </a:rPr>
              <a:t>ធំ</a:t>
            </a:r>
            <a:r>
              <a:rPr lang="km-KH" sz="1800" b="1" dirty="0" smtClean="0">
                <a:latin typeface="Khmer OS" pitchFamily="2" charset="0"/>
                <a:cs typeface="Khmer OS" pitchFamily="2" charset="0"/>
              </a:rPr>
              <a:t>)</a:t>
            </a:r>
            <a:endParaRPr lang="ca-ES" sz="1800" b="1" dirty="0" smtClean="0">
              <a:latin typeface="Khmer OS Muol Light" panose="02000500000000020004" pitchFamily="2" charset="0"/>
              <a:cs typeface="Khmer OS Muol Light" panose="02000500000000020004" pitchFamily="2" charset="0"/>
            </a:endParaRPr>
          </a:p>
          <a:p>
            <a:pPr marL="0" indent="0">
              <a:spcBef>
                <a:spcPts val="0"/>
              </a:spcBef>
              <a:spcAft>
                <a:spcPts val="1200"/>
              </a:spcAft>
              <a:buNone/>
            </a:pPr>
            <a:r>
              <a:rPr lang="ca-ES" sz="1800" dirty="0">
                <a:latin typeface="Khmer OS" pitchFamily="2" charset="0"/>
                <a:cs typeface="Khmer OS" pitchFamily="2" charset="0"/>
              </a:rPr>
              <a:t>	</a:t>
            </a:r>
            <a:r>
              <a:rPr lang="ca-ES" sz="1800" b="1" dirty="0">
                <a:latin typeface="Khmer OS" pitchFamily="2" charset="0"/>
                <a:cs typeface="Khmer OS" pitchFamily="2" charset="0"/>
              </a:rPr>
              <a:t> </a:t>
            </a:r>
            <a:r>
              <a:rPr lang="ca-ES" sz="1800" b="1" dirty="0" smtClean="0">
                <a:latin typeface="Khmer OS" pitchFamily="2" charset="0"/>
                <a:cs typeface="Khmer OS" pitchFamily="2" charset="0"/>
              </a:rPr>
              <a:t>១.ថវិកា</a:t>
            </a:r>
            <a:r>
              <a:rPr lang="ca-ES" sz="1800" b="1" dirty="0">
                <a:latin typeface="Khmer OS" pitchFamily="2" charset="0"/>
                <a:cs typeface="Khmer OS" pitchFamily="2" charset="0"/>
              </a:rPr>
              <a:t>ថេរ ៖  </a:t>
            </a:r>
          </a:p>
          <a:p>
            <a:pPr marL="0" indent="0">
              <a:spcBef>
                <a:spcPts val="0"/>
              </a:spcBef>
              <a:spcAft>
                <a:spcPts val="1200"/>
              </a:spcAft>
              <a:buNone/>
            </a:pPr>
            <a:r>
              <a:rPr lang="ca-ES" sz="1800" b="1" dirty="0">
                <a:latin typeface="Khmer OS" pitchFamily="2" charset="0"/>
                <a:cs typeface="Khmer OS" pitchFamily="2" charset="0"/>
              </a:rPr>
              <a:t>	    </a:t>
            </a:r>
            <a:r>
              <a:rPr lang="ca-ES" sz="1800" dirty="0">
                <a:latin typeface="Khmer OS" pitchFamily="2" charset="0"/>
                <a:cs typeface="Khmer OS" pitchFamily="2" charset="0"/>
              </a:rPr>
              <a:t>១.១</a:t>
            </a:r>
            <a:r>
              <a:rPr lang="ca-ES" sz="1800" b="1" dirty="0">
                <a:latin typeface="Khmer OS" pitchFamily="2" charset="0"/>
                <a:cs typeface="Khmer OS" pitchFamily="2" charset="0"/>
              </a:rPr>
              <a:t> </a:t>
            </a:r>
            <a:r>
              <a:rPr lang="ca-ES" sz="1800" dirty="0">
                <a:latin typeface="Khmer OS" pitchFamily="2" charset="0"/>
                <a:cs typeface="Khmer OS" pitchFamily="2" charset="0"/>
              </a:rPr>
              <a:t> តាមប្រកាសអន្តរក្រសួងលេខ ៥០៨ </a:t>
            </a:r>
          </a:p>
          <a:p>
            <a:pPr marL="0" indent="0">
              <a:spcBef>
                <a:spcPts val="0"/>
              </a:spcBef>
              <a:spcAft>
                <a:spcPts val="1200"/>
              </a:spcAft>
              <a:buNone/>
            </a:pPr>
            <a:r>
              <a:rPr lang="ca-ES" sz="1800" dirty="0">
                <a:latin typeface="Khmer OS" pitchFamily="2" charset="0"/>
                <a:cs typeface="Khmer OS" pitchFamily="2" charset="0"/>
              </a:rPr>
              <a:t>	    </a:t>
            </a:r>
            <a:r>
              <a:rPr lang="ca-ES" sz="1800" spc="-80" dirty="0" smtClean="0">
                <a:latin typeface="Khmer OS" pitchFamily="2" charset="0"/>
                <a:cs typeface="Khmer OS" pitchFamily="2" charset="0"/>
              </a:rPr>
              <a:t>១.២  </a:t>
            </a:r>
            <a:r>
              <a:rPr lang="ca-ES" sz="1800" spc="-80" dirty="0">
                <a:latin typeface="Khmer OS" pitchFamily="2" charset="0"/>
                <a:cs typeface="Khmer OS" pitchFamily="2" charset="0"/>
              </a:rPr>
              <a:t>ក្រសួងសហវ បន្ថែម</a:t>
            </a:r>
            <a:r>
              <a:rPr lang="ca-ES" sz="1800" spc="-80" dirty="0" smtClean="0">
                <a:latin typeface="Khmer OS" pitchFamily="2" charset="0"/>
                <a:cs typeface="Khmer OS" pitchFamily="2" charset="0"/>
              </a:rPr>
              <a:t>ថវិកា</a:t>
            </a:r>
            <a:r>
              <a:rPr lang="km-KH" sz="1800" spc="-80" dirty="0" smtClean="0">
                <a:latin typeface="Khmer OS" pitchFamily="2" charset="0"/>
                <a:cs typeface="Khmer OS" pitchFamily="2" charset="0"/>
              </a:rPr>
              <a:t>ពី</a:t>
            </a:r>
            <a:r>
              <a:rPr lang="ca-ES" sz="1800" spc="-80" dirty="0" smtClean="0">
                <a:latin typeface="Khmer OS" pitchFamily="2" charset="0"/>
                <a:cs typeface="Khmer OS" pitchFamily="2" charset="0"/>
              </a:rPr>
              <a:t>ឆ្នាំ</a:t>
            </a:r>
            <a:r>
              <a:rPr lang="ca-ES" sz="1800" spc="-80" dirty="0">
                <a:latin typeface="Khmer OS" pitchFamily="2" charset="0"/>
                <a:cs typeface="Khmer OS" pitchFamily="2" charset="0"/>
              </a:rPr>
              <a:t>២០១៧ </a:t>
            </a:r>
            <a:r>
              <a:rPr lang="km-KH" sz="1800" spc="-80" dirty="0" smtClean="0">
                <a:latin typeface="Khmer OS" pitchFamily="2" charset="0"/>
                <a:cs typeface="Khmer OS" pitchFamily="2" charset="0"/>
              </a:rPr>
              <a:t>ដល់</a:t>
            </a:r>
            <a:r>
              <a:rPr lang="ca-ES" sz="1800" spc="-80" dirty="0" smtClean="0">
                <a:latin typeface="Khmer OS" pitchFamily="2" charset="0"/>
                <a:cs typeface="Khmer OS" pitchFamily="2" charset="0"/>
              </a:rPr>
              <a:t>ឆ្នាំ២០១</a:t>
            </a:r>
            <a:r>
              <a:rPr lang="km-KH" sz="1800" spc="-80" dirty="0" smtClean="0">
                <a:latin typeface="Khmer OS" pitchFamily="2" charset="0"/>
                <a:cs typeface="Khmer OS" pitchFamily="2" charset="0"/>
              </a:rPr>
              <a:t>៩</a:t>
            </a:r>
            <a:r>
              <a:rPr lang="ca-ES" sz="1800" spc="-80" dirty="0" smtClean="0">
                <a:latin typeface="Khmer OS" pitchFamily="2" charset="0"/>
                <a:cs typeface="Khmer OS" pitchFamily="2" charset="0"/>
              </a:rPr>
              <a:t>  </a:t>
            </a:r>
            <a:r>
              <a:rPr lang="km-KH" sz="1800" spc="-80" dirty="0" smtClean="0">
                <a:latin typeface="Khmer OS" pitchFamily="2" charset="0"/>
                <a:cs typeface="Khmer OS" pitchFamily="2" charset="0"/>
              </a:rPr>
              <a:t>សរុប</a:t>
            </a:r>
            <a:r>
              <a:rPr lang="ca-ES" sz="1800" spc="-80" dirty="0" smtClean="0">
                <a:latin typeface="Khmer OS" pitchFamily="2" charset="0"/>
                <a:cs typeface="Khmer OS" pitchFamily="2" charset="0"/>
              </a:rPr>
              <a:t>ចំនួន</a:t>
            </a:r>
            <a:r>
              <a:rPr lang="ca-ES" sz="1800" b="1" spc="-80" dirty="0" smtClean="0">
                <a:solidFill>
                  <a:srgbClr val="0070C0"/>
                </a:solidFill>
                <a:latin typeface="Khmer OS" pitchFamily="2" charset="0"/>
                <a:cs typeface="Khmer OS" pitchFamily="2" charset="0"/>
              </a:rPr>
              <a:t> </a:t>
            </a:r>
            <a:endParaRPr lang="ca-ES" sz="1800" b="1" spc="-80" dirty="0">
              <a:solidFill>
                <a:srgbClr val="0070C0"/>
              </a:solidFill>
              <a:latin typeface="Khmer OS" pitchFamily="2" charset="0"/>
              <a:cs typeface="Khmer OS" pitchFamily="2" charset="0"/>
            </a:endParaRPr>
          </a:p>
          <a:p>
            <a:pPr marL="0" indent="0">
              <a:spcBef>
                <a:spcPts val="0"/>
              </a:spcBef>
              <a:spcAft>
                <a:spcPts val="1200"/>
              </a:spcAft>
              <a:buNone/>
            </a:pPr>
            <a:r>
              <a:rPr lang="ca-ES" sz="1800" b="1" spc="-80" dirty="0">
                <a:solidFill>
                  <a:srgbClr val="0070C0"/>
                </a:solidFill>
                <a:latin typeface="Khmer OS" pitchFamily="2" charset="0"/>
                <a:cs typeface="Khmer OS" pitchFamily="2" charset="0"/>
              </a:rPr>
              <a:t>		</a:t>
            </a:r>
            <a:r>
              <a:rPr lang="km-KH" sz="1800" b="1" spc="-80" dirty="0" smtClean="0">
                <a:solidFill>
                  <a:srgbClr val="0070C0"/>
                </a:solidFill>
                <a:latin typeface="Khmer OS" pitchFamily="2" charset="0"/>
                <a:cs typeface="Khmer OS" pitchFamily="2" charset="0"/>
              </a:rPr>
              <a:t>១៧</a:t>
            </a:r>
            <a:r>
              <a:rPr lang="ca-ES" sz="1800" b="1" spc="-80" dirty="0" smtClean="0">
                <a:solidFill>
                  <a:srgbClr val="0070C0"/>
                </a:solidFill>
                <a:latin typeface="Khmer OS" pitchFamily="2" charset="0"/>
                <a:cs typeface="Khmer OS" pitchFamily="2" charset="0"/>
              </a:rPr>
              <a:t>.</a:t>
            </a:r>
            <a:r>
              <a:rPr lang="km-KH" sz="1800" b="1" spc="-80" dirty="0" smtClean="0">
                <a:solidFill>
                  <a:srgbClr val="0070C0"/>
                </a:solidFill>
                <a:latin typeface="Khmer OS" pitchFamily="2" charset="0"/>
                <a:cs typeface="Khmer OS" pitchFamily="2" charset="0"/>
              </a:rPr>
              <a:t>៧</a:t>
            </a:r>
            <a:r>
              <a:rPr lang="ca-ES" sz="1800" b="1" spc="-80" dirty="0" smtClean="0">
                <a:solidFill>
                  <a:srgbClr val="0070C0"/>
                </a:solidFill>
                <a:latin typeface="Khmer OS" pitchFamily="2" charset="0"/>
                <a:cs typeface="Khmer OS" pitchFamily="2" charset="0"/>
              </a:rPr>
              <a:t>៥០.០០០</a:t>
            </a:r>
            <a:r>
              <a:rPr lang="ca-ES" sz="1800" b="1" spc="-80" dirty="0">
                <a:solidFill>
                  <a:srgbClr val="0070C0"/>
                </a:solidFill>
                <a:latin typeface="Khmer OS" pitchFamily="2" charset="0"/>
                <a:cs typeface="Khmer OS" pitchFamily="2" charset="0"/>
              </a:rPr>
              <a:t>រៀល/</a:t>
            </a:r>
            <a:r>
              <a:rPr lang="ca-ES" sz="1800" b="1" spc="-80" dirty="0" smtClean="0">
                <a:solidFill>
                  <a:srgbClr val="0070C0"/>
                </a:solidFill>
                <a:latin typeface="Khmer OS" pitchFamily="2" charset="0"/>
                <a:cs typeface="Khmer OS" pitchFamily="2" charset="0"/>
              </a:rPr>
              <a:t>សាលា</a:t>
            </a:r>
            <a:r>
              <a:rPr lang="km-KH" sz="1800" b="1" spc="-80" dirty="0" smtClean="0">
                <a:solidFill>
                  <a:srgbClr val="0070C0"/>
                </a:solidFill>
                <a:latin typeface="Khmer OS" pitchFamily="2" charset="0"/>
                <a:cs typeface="Khmer OS" pitchFamily="2" charset="0"/>
              </a:rPr>
              <a:t> </a:t>
            </a:r>
            <a:r>
              <a:rPr lang="km-KH" sz="1800" b="1" spc="-80" dirty="0" smtClean="0">
                <a:latin typeface="Khmer OS" pitchFamily="2" charset="0"/>
                <a:cs typeface="Khmer OS" pitchFamily="2" charset="0"/>
              </a:rPr>
              <a:t>ក្នុងនោះ៖</a:t>
            </a:r>
            <a:endParaRPr lang="ca-ES" sz="1800" b="1" spc="-80" dirty="0">
              <a:latin typeface="Khmer OS" pitchFamily="2" charset="0"/>
              <a:cs typeface="Khmer OS" pitchFamily="2" charset="0"/>
            </a:endParaRPr>
          </a:p>
          <a:p>
            <a:pPr marL="0" indent="0">
              <a:spcBef>
                <a:spcPts val="0"/>
              </a:spcBef>
              <a:spcAft>
                <a:spcPts val="1200"/>
              </a:spcAft>
              <a:buNone/>
            </a:pPr>
            <a:r>
              <a:rPr lang="ca-ES" sz="1800" spc="-80" dirty="0">
                <a:solidFill>
                  <a:srgbClr val="0070C0"/>
                </a:solidFill>
                <a:latin typeface="Khmer OS" pitchFamily="2" charset="0"/>
                <a:cs typeface="Khmer OS" pitchFamily="2" charset="0"/>
              </a:rPr>
              <a:t>	    </a:t>
            </a:r>
            <a:r>
              <a:rPr lang="km-KH" sz="1800" spc="-80" dirty="0" smtClean="0">
                <a:solidFill>
                  <a:srgbClr val="0070C0"/>
                </a:solidFill>
                <a:latin typeface="Khmer OS" pitchFamily="2" charset="0"/>
                <a:cs typeface="Khmer OS" pitchFamily="2" charset="0"/>
              </a:rPr>
              <a:t>	</a:t>
            </a:r>
            <a:r>
              <a:rPr lang="ca-ES" sz="1800" spc="-80" dirty="0" smtClean="0">
                <a:solidFill>
                  <a:srgbClr val="0070C0"/>
                </a:solidFill>
                <a:latin typeface="Khmer OS" pitchFamily="2" charset="0"/>
                <a:cs typeface="Khmer OS" pitchFamily="2" charset="0"/>
              </a:rPr>
              <a:t> </a:t>
            </a:r>
            <a:r>
              <a:rPr lang="km-KH" sz="1800" spc="-80" dirty="0">
                <a:latin typeface="Khmer OS" pitchFamily="2" charset="0"/>
                <a:cs typeface="Khmer OS" pitchFamily="2" charset="0"/>
              </a:rPr>
              <a:t>១</a:t>
            </a:r>
            <a:r>
              <a:rPr lang="ca-ES" sz="1800" spc="-80" dirty="0" smtClean="0">
                <a:latin typeface="Khmer OS" pitchFamily="2" charset="0"/>
                <a:cs typeface="Khmer OS" pitchFamily="2" charset="0"/>
              </a:rPr>
              <a:t>.</a:t>
            </a:r>
            <a:r>
              <a:rPr lang="km-KH" sz="1800" spc="-80" dirty="0" smtClean="0">
                <a:latin typeface="Khmer OS" pitchFamily="2" charset="0"/>
                <a:cs typeface="Khmer OS" pitchFamily="2" charset="0"/>
              </a:rPr>
              <a:t>២.១ </a:t>
            </a:r>
            <a:r>
              <a:rPr lang="ca-ES" sz="1800" spc="-80" dirty="0" smtClean="0">
                <a:solidFill>
                  <a:srgbClr val="0070C0"/>
                </a:solidFill>
                <a:latin typeface="Khmer OS" pitchFamily="2" charset="0"/>
                <a:cs typeface="Khmer OS" pitchFamily="2" charset="0"/>
              </a:rPr>
              <a:t>  </a:t>
            </a:r>
            <a:r>
              <a:rPr lang="km-KH" sz="1800" spc="-80" dirty="0" smtClean="0">
                <a:latin typeface="Khmer OS" pitchFamily="2" charset="0"/>
                <a:cs typeface="Khmer OS" pitchFamily="2" charset="0"/>
              </a:rPr>
              <a:t>ពី</a:t>
            </a:r>
            <a:r>
              <a:rPr lang="ca-ES" sz="1800" spc="-80" dirty="0" smtClean="0">
                <a:latin typeface="Khmer OS" pitchFamily="2" charset="0"/>
                <a:cs typeface="Khmer OS" pitchFamily="2" charset="0"/>
              </a:rPr>
              <a:t>ឆ្នាំ២០១</a:t>
            </a:r>
            <a:r>
              <a:rPr lang="km-KH" sz="1800" spc="-80" dirty="0" smtClean="0">
                <a:latin typeface="Khmer OS" pitchFamily="2" charset="0"/>
                <a:cs typeface="Khmer OS" pitchFamily="2" charset="0"/>
              </a:rPr>
              <a:t>៧-២០១៨</a:t>
            </a:r>
            <a:r>
              <a:rPr lang="ca-ES" sz="1800" spc="-80" dirty="0" smtClean="0">
                <a:latin typeface="Khmer OS" pitchFamily="2" charset="0"/>
                <a:cs typeface="Khmer OS" pitchFamily="2" charset="0"/>
              </a:rPr>
              <a:t> </a:t>
            </a:r>
            <a:r>
              <a:rPr lang="ca-ES" sz="1800" spc="-80" dirty="0">
                <a:latin typeface="Khmer OS" pitchFamily="2" charset="0"/>
                <a:cs typeface="Khmer OS" pitchFamily="2" charset="0"/>
              </a:rPr>
              <a:t>ចំនួន  </a:t>
            </a:r>
            <a:r>
              <a:rPr lang="ca-ES" sz="1800" b="1" spc="-80" dirty="0" smtClean="0">
                <a:solidFill>
                  <a:srgbClr val="0070C0"/>
                </a:solidFill>
                <a:latin typeface="Khmer OS" pitchFamily="2" charset="0"/>
                <a:cs typeface="Khmer OS" pitchFamily="2" charset="0"/>
              </a:rPr>
              <a:t>២.</a:t>
            </a:r>
            <a:r>
              <a:rPr lang="km-KH" sz="1800" b="1" spc="-80" dirty="0" smtClean="0">
                <a:solidFill>
                  <a:srgbClr val="0070C0"/>
                </a:solidFill>
                <a:latin typeface="Khmer OS" pitchFamily="2" charset="0"/>
                <a:cs typeface="Khmer OS" pitchFamily="2" charset="0"/>
              </a:rPr>
              <a:t>៥</a:t>
            </a:r>
            <a:r>
              <a:rPr lang="ca-ES" sz="1800" b="1" spc="-80" dirty="0" smtClean="0">
                <a:solidFill>
                  <a:srgbClr val="0070C0"/>
                </a:solidFill>
                <a:latin typeface="Khmer OS" pitchFamily="2" charset="0"/>
                <a:cs typeface="Khmer OS" pitchFamily="2" charset="0"/>
              </a:rPr>
              <a:t>០០.០០០</a:t>
            </a:r>
            <a:r>
              <a:rPr lang="ca-ES" sz="1800" b="1" spc="-80" dirty="0">
                <a:solidFill>
                  <a:srgbClr val="0070C0"/>
                </a:solidFill>
                <a:latin typeface="Khmer OS" pitchFamily="2" charset="0"/>
                <a:cs typeface="Khmer OS" pitchFamily="2" charset="0"/>
              </a:rPr>
              <a:t>រៀល/</a:t>
            </a:r>
            <a:r>
              <a:rPr lang="ca-ES" sz="1800" b="1" spc="-80" dirty="0" smtClean="0">
                <a:solidFill>
                  <a:srgbClr val="0070C0"/>
                </a:solidFill>
                <a:latin typeface="Khmer OS" pitchFamily="2" charset="0"/>
                <a:cs typeface="Khmer OS" pitchFamily="2" charset="0"/>
              </a:rPr>
              <a:t>សាលា</a:t>
            </a:r>
            <a:endParaRPr lang="ca-ES" sz="1800" b="1" spc="-80" dirty="0">
              <a:solidFill>
                <a:srgbClr val="0070C0"/>
              </a:solidFill>
              <a:latin typeface="Khmer OS" pitchFamily="2" charset="0"/>
              <a:cs typeface="Khmer OS" pitchFamily="2" charset="0"/>
            </a:endParaRPr>
          </a:p>
          <a:p>
            <a:pPr marL="0" indent="0">
              <a:spcBef>
                <a:spcPts val="0"/>
              </a:spcBef>
              <a:spcAft>
                <a:spcPts val="1200"/>
              </a:spcAft>
              <a:buNone/>
            </a:pPr>
            <a:r>
              <a:rPr lang="ca-ES" sz="1800" b="1" spc="-80" dirty="0">
                <a:solidFill>
                  <a:srgbClr val="0070C0"/>
                </a:solidFill>
                <a:latin typeface="Khmer OS" pitchFamily="2" charset="0"/>
                <a:cs typeface="Khmer OS" pitchFamily="2" charset="0"/>
              </a:rPr>
              <a:t>	</a:t>
            </a:r>
            <a:r>
              <a:rPr lang="ca-ES" sz="1800" spc="-80" dirty="0">
                <a:latin typeface="Khmer OS" pitchFamily="2" charset="0"/>
                <a:cs typeface="Khmer OS" pitchFamily="2" charset="0"/>
              </a:rPr>
              <a:t>     </a:t>
            </a:r>
            <a:r>
              <a:rPr lang="km-KH" sz="1800" spc="-80" dirty="0" smtClean="0">
                <a:latin typeface="Khmer OS" pitchFamily="2" charset="0"/>
                <a:cs typeface="Khmer OS" pitchFamily="2" charset="0"/>
              </a:rPr>
              <a:t>	 </a:t>
            </a:r>
            <a:r>
              <a:rPr lang="ca-ES" sz="1800" spc="-80" dirty="0" smtClean="0">
                <a:latin typeface="Khmer OS" pitchFamily="2" charset="0"/>
                <a:cs typeface="Khmer OS" pitchFamily="2" charset="0"/>
              </a:rPr>
              <a:t>១.</a:t>
            </a:r>
            <a:r>
              <a:rPr lang="km-KH" sz="1800" spc="-80" dirty="0" smtClean="0">
                <a:latin typeface="Khmer OS" pitchFamily="2" charset="0"/>
                <a:cs typeface="Khmer OS" pitchFamily="2" charset="0"/>
              </a:rPr>
              <a:t>២.២</a:t>
            </a:r>
            <a:r>
              <a:rPr lang="ca-ES" sz="1800" spc="-80" dirty="0">
                <a:latin typeface="Khmer OS" pitchFamily="2" charset="0"/>
                <a:cs typeface="Khmer OS" pitchFamily="2" charset="0"/>
              </a:rPr>
              <a:t> </a:t>
            </a:r>
            <a:r>
              <a:rPr lang="ca-ES" sz="1800" b="1" spc="-80" dirty="0" smtClean="0">
                <a:solidFill>
                  <a:srgbClr val="0070C0"/>
                </a:solidFill>
                <a:latin typeface="Khmer OS" pitchFamily="2" charset="0"/>
                <a:cs typeface="Khmer OS" pitchFamily="2" charset="0"/>
              </a:rPr>
              <a:t> </a:t>
            </a:r>
            <a:r>
              <a:rPr lang="ca-ES" sz="1800" spc="-80" dirty="0" smtClean="0">
                <a:latin typeface="Khmer OS" pitchFamily="2" charset="0"/>
                <a:cs typeface="Khmer OS" pitchFamily="2" charset="0"/>
              </a:rPr>
              <a:t> </a:t>
            </a:r>
            <a:r>
              <a:rPr lang="ca-ES" sz="1800" spc="-80" dirty="0">
                <a:latin typeface="Khmer OS" pitchFamily="2" charset="0"/>
                <a:cs typeface="Khmer OS" pitchFamily="2" charset="0"/>
              </a:rPr>
              <a:t>ឆ្នាំ២០១៩ ចំនួន  </a:t>
            </a:r>
            <a:r>
              <a:rPr lang="ca-ES" sz="1800" b="1" spc="-80" dirty="0">
                <a:solidFill>
                  <a:srgbClr val="0070C0"/>
                </a:solidFill>
                <a:latin typeface="Khmer OS" pitchFamily="2" charset="0"/>
                <a:cs typeface="Khmer OS" pitchFamily="2" charset="0"/>
              </a:rPr>
              <a:t>២.៤០០.០០០រៀល/សាលា</a:t>
            </a:r>
            <a:r>
              <a:rPr lang="ca-ES" sz="1800" b="1" spc="-80" dirty="0" smtClean="0">
                <a:solidFill>
                  <a:srgbClr val="0070C0"/>
                </a:solidFill>
                <a:latin typeface="Khmer OS" pitchFamily="2" charset="0"/>
                <a:cs typeface="Khmer OS" pitchFamily="2" charset="0"/>
              </a:rPr>
              <a:t>ធំ</a:t>
            </a:r>
            <a:r>
              <a:rPr lang="km-KH" sz="1800" b="1" spc="-80" dirty="0" smtClean="0">
                <a:solidFill>
                  <a:srgbClr val="0070C0"/>
                </a:solidFill>
                <a:latin typeface="Khmer OS" pitchFamily="2" charset="0"/>
                <a:cs typeface="Khmer OS" pitchFamily="2" charset="0"/>
              </a:rPr>
              <a:t> សាលាអាទិភាព</a:t>
            </a:r>
            <a:endParaRPr lang="ca-ES" sz="1800" b="1" spc="-80" dirty="0">
              <a:solidFill>
                <a:srgbClr val="0070C0"/>
              </a:solidFill>
              <a:latin typeface="Khmer OS" pitchFamily="2" charset="0"/>
              <a:cs typeface="Khmer OS" pitchFamily="2" charset="0"/>
            </a:endParaRPr>
          </a:p>
          <a:p>
            <a:pPr marL="0" indent="0">
              <a:spcBef>
                <a:spcPts val="0"/>
              </a:spcBef>
              <a:spcAft>
                <a:spcPts val="1200"/>
              </a:spcAft>
              <a:buNone/>
            </a:pPr>
            <a:r>
              <a:rPr lang="km-KH" sz="1800" b="1" spc="-80" dirty="0" smtClean="0">
                <a:solidFill>
                  <a:srgbClr val="7030A0"/>
                </a:solidFill>
                <a:latin typeface="Khmer OS" pitchFamily="2" charset="0"/>
                <a:cs typeface="Khmer OS" pitchFamily="2" charset="0"/>
              </a:rPr>
              <a:t>                                               </a:t>
            </a:r>
            <a:r>
              <a:rPr lang="ca-ES" sz="1800" b="1" spc="-80" dirty="0" smtClean="0">
                <a:solidFill>
                  <a:srgbClr val="7030A0"/>
                </a:solidFill>
                <a:latin typeface="Khmer OS" pitchFamily="2" charset="0"/>
                <a:cs typeface="Khmer OS" pitchFamily="2" charset="0"/>
              </a:rPr>
              <a:t>៨.៨០០.០០០</a:t>
            </a:r>
            <a:r>
              <a:rPr lang="ca-ES" sz="1800" b="1" spc="-80" dirty="0">
                <a:solidFill>
                  <a:srgbClr val="7030A0"/>
                </a:solidFill>
                <a:latin typeface="Khmer OS" pitchFamily="2" charset="0"/>
                <a:cs typeface="Khmer OS" pitchFamily="2" charset="0"/>
              </a:rPr>
              <a:t>រៀល/</a:t>
            </a:r>
            <a:r>
              <a:rPr lang="ca-ES" sz="1800" spc="-80" dirty="0">
                <a:latin typeface="Khmer OS" pitchFamily="2" charset="0"/>
                <a:cs typeface="Khmer OS" pitchFamily="2" charset="0"/>
              </a:rPr>
              <a:t>សាលាបឋម </a:t>
            </a:r>
            <a:r>
              <a:rPr lang="km-KH" sz="1800" spc="-80" dirty="0" smtClean="0">
                <a:latin typeface="Khmer OS" pitchFamily="2" charset="0"/>
                <a:cs typeface="Khmer OS" pitchFamily="2" charset="0"/>
              </a:rPr>
              <a:t>និង</a:t>
            </a:r>
            <a:r>
              <a:rPr lang="ca-ES" sz="1800" spc="-80" dirty="0" smtClean="0">
                <a:latin typeface="Khmer OS" pitchFamily="2" charset="0"/>
                <a:cs typeface="Khmer OS" pitchFamily="2" charset="0"/>
              </a:rPr>
              <a:t> </a:t>
            </a:r>
            <a:r>
              <a:rPr lang="ca-ES" sz="1800" spc="-80" dirty="0">
                <a:latin typeface="Khmer OS" pitchFamily="2" charset="0"/>
                <a:cs typeface="Khmer OS" pitchFamily="2" charset="0"/>
              </a:rPr>
              <a:t>ផ្តល់ ជូនកុំព្យូទ័រ០១គ្រឿង </a:t>
            </a:r>
            <a:r>
              <a:rPr lang="km-KH" sz="1800" spc="-80" dirty="0" smtClean="0">
                <a:latin typeface="Khmer OS" pitchFamily="2" charset="0"/>
                <a:cs typeface="Khmer OS" pitchFamily="2" charset="0"/>
              </a:rPr>
              <a:t> </a:t>
            </a:r>
          </a:p>
          <a:p>
            <a:pPr marL="0" indent="0">
              <a:spcBef>
                <a:spcPts val="0"/>
              </a:spcBef>
              <a:spcAft>
                <a:spcPts val="1200"/>
              </a:spcAft>
              <a:buNone/>
            </a:pPr>
            <a:r>
              <a:rPr lang="km-KH" sz="1800" spc="-80" dirty="0">
                <a:latin typeface="Khmer OS" pitchFamily="2" charset="0"/>
                <a:cs typeface="Khmer OS" pitchFamily="2" charset="0"/>
              </a:rPr>
              <a:t> </a:t>
            </a:r>
            <a:r>
              <a:rPr lang="km-KH" sz="1800" spc="-80" dirty="0" smtClean="0">
                <a:latin typeface="Khmer OS" pitchFamily="2" charset="0"/>
                <a:cs typeface="Khmer OS" pitchFamily="2" charset="0"/>
              </a:rPr>
              <a:t>                                             </a:t>
            </a:r>
            <a:r>
              <a:rPr lang="ca-ES" sz="1800" spc="-80" dirty="0" smtClean="0">
                <a:latin typeface="Khmer OS" pitchFamily="2" charset="0"/>
                <a:cs typeface="Khmer OS" pitchFamily="2" charset="0"/>
              </a:rPr>
              <a:t>ចំនួន  </a:t>
            </a:r>
            <a:r>
              <a:rPr lang="ca-ES" sz="1800" b="1" spc="-80" dirty="0" smtClean="0">
                <a:solidFill>
                  <a:srgbClr val="0070C0"/>
                </a:solidFill>
                <a:latin typeface="Khmer OS" pitchFamily="2" charset="0"/>
                <a:cs typeface="Khmer OS" pitchFamily="2" charset="0"/>
              </a:rPr>
              <a:t>៤.០</a:t>
            </a:r>
            <a:r>
              <a:rPr lang="km-KH" sz="1800" b="1" spc="-80" dirty="0" smtClean="0">
                <a:solidFill>
                  <a:srgbClr val="0070C0"/>
                </a:solidFill>
                <a:latin typeface="Khmer OS" pitchFamily="2" charset="0"/>
                <a:cs typeface="Khmer OS" pitchFamily="2" charset="0"/>
              </a:rPr>
              <a:t>៥</a:t>
            </a:r>
            <a:r>
              <a:rPr lang="ca-ES" sz="1800" b="1" spc="-80" dirty="0" smtClean="0">
                <a:solidFill>
                  <a:srgbClr val="0070C0"/>
                </a:solidFill>
                <a:latin typeface="Khmer OS" pitchFamily="2" charset="0"/>
                <a:cs typeface="Khmer OS" pitchFamily="2" charset="0"/>
              </a:rPr>
              <a:t>០.០០០</a:t>
            </a:r>
            <a:r>
              <a:rPr lang="ca-ES" sz="1800" b="1" spc="-80" dirty="0">
                <a:solidFill>
                  <a:srgbClr val="0070C0"/>
                </a:solidFill>
                <a:latin typeface="Khmer OS" pitchFamily="2" charset="0"/>
                <a:cs typeface="Khmer OS" pitchFamily="2" charset="0"/>
              </a:rPr>
              <a:t>រៀល/</a:t>
            </a:r>
            <a:r>
              <a:rPr lang="ca-ES" sz="1800" b="1" spc="-80" dirty="0" smtClean="0">
                <a:solidFill>
                  <a:srgbClr val="0070C0"/>
                </a:solidFill>
                <a:latin typeface="Khmer OS" pitchFamily="2" charset="0"/>
                <a:cs typeface="Khmer OS" pitchFamily="2" charset="0"/>
              </a:rPr>
              <a:t>សាលា</a:t>
            </a:r>
          </a:p>
          <a:p>
            <a:pPr marL="0" indent="0">
              <a:spcBef>
                <a:spcPts val="0"/>
              </a:spcBef>
              <a:spcAft>
                <a:spcPts val="1200"/>
              </a:spcAft>
              <a:buNone/>
            </a:pPr>
            <a:r>
              <a:rPr lang="km-KH" sz="1800" b="1" spc="-80" dirty="0">
                <a:solidFill>
                  <a:srgbClr val="0070C0"/>
                </a:solidFill>
                <a:latin typeface="Khmer OS" pitchFamily="2" charset="0"/>
                <a:cs typeface="Khmer OS" pitchFamily="2" charset="0"/>
              </a:rPr>
              <a:t>	</a:t>
            </a:r>
            <a:r>
              <a:rPr lang="km-KH" sz="1800" b="1" spc="-80" dirty="0" smtClean="0">
                <a:solidFill>
                  <a:srgbClr val="0070C0"/>
                </a:solidFill>
                <a:latin typeface="Khmer OS" pitchFamily="2" charset="0"/>
                <a:cs typeface="Khmer OS" pitchFamily="2" charset="0"/>
              </a:rPr>
              <a:t>     </a:t>
            </a:r>
            <a:r>
              <a:rPr lang="ca-ES" sz="1800" b="1" dirty="0" smtClean="0">
                <a:latin typeface="Khmer OS" pitchFamily="2" charset="0"/>
                <a:cs typeface="Khmer OS" pitchFamily="2" charset="0"/>
              </a:rPr>
              <a:t>១.</a:t>
            </a:r>
            <a:r>
              <a:rPr lang="km-KH" sz="1800" b="1" dirty="0" smtClean="0">
                <a:latin typeface="Khmer OS" pitchFamily="2" charset="0"/>
                <a:cs typeface="Khmer OS" pitchFamily="2" charset="0"/>
              </a:rPr>
              <a:t>៣</a:t>
            </a:r>
            <a:r>
              <a:rPr lang="ca-ES" sz="1800" b="1" dirty="0" smtClean="0">
                <a:solidFill>
                  <a:srgbClr val="0070C0"/>
                </a:solidFill>
                <a:latin typeface="Khmer OS" pitchFamily="2" charset="0"/>
                <a:cs typeface="Khmer OS" pitchFamily="2" charset="0"/>
              </a:rPr>
              <a:t>  </a:t>
            </a:r>
            <a:r>
              <a:rPr lang="ca-ES" sz="1800" b="1" dirty="0">
                <a:latin typeface="Khmer OS" pitchFamily="2" charset="0"/>
                <a:cs typeface="Khmer OS" pitchFamily="2" charset="0"/>
              </a:rPr>
              <a:t>សរុប ថវិកាថេរ = ១.១ +១.២ </a:t>
            </a:r>
            <a:endParaRPr lang="km-KH" sz="1800" b="1" dirty="0" smtClean="0">
              <a:latin typeface="Khmer OS" pitchFamily="2" charset="0"/>
              <a:cs typeface="Khmer OS" pitchFamily="2" charset="0"/>
            </a:endParaRPr>
          </a:p>
          <a:p>
            <a:pPr marL="0" indent="0">
              <a:spcBef>
                <a:spcPts val="0"/>
              </a:spcBef>
              <a:spcAft>
                <a:spcPts val="1200"/>
              </a:spcAft>
              <a:buNone/>
            </a:pPr>
            <a:r>
              <a:rPr lang="ca-ES" sz="1800" dirty="0">
                <a:latin typeface="Khmer OS" pitchFamily="2" charset="0"/>
                <a:cs typeface="Khmer OS" pitchFamily="2" charset="0"/>
              </a:rPr>
              <a:t>	</a:t>
            </a:r>
            <a:r>
              <a:rPr lang="ca-ES" sz="1800" b="1" dirty="0" smtClean="0">
                <a:latin typeface="Khmer OS" pitchFamily="2" charset="0"/>
                <a:cs typeface="Khmer OS" pitchFamily="2" charset="0"/>
              </a:rPr>
              <a:t>២.ថវិកាអថេរ </a:t>
            </a:r>
            <a:r>
              <a:rPr lang="ca-ES" sz="1800" dirty="0" smtClean="0">
                <a:latin typeface="Khmer OS" pitchFamily="2" charset="0"/>
                <a:cs typeface="Khmer OS" pitchFamily="2" charset="0"/>
              </a:rPr>
              <a:t>(តាមនិយាមសិស្ស</a:t>
            </a:r>
            <a:r>
              <a:rPr lang="ca-ES" sz="1800" dirty="0">
                <a:latin typeface="Khmer OS" pitchFamily="2" charset="0"/>
                <a:cs typeface="Khmer OS" pitchFamily="2" charset="0"/>
              </a:rPr>
              <a:t>) តាមប្រកាសអន្តរក្រសួងលេខ ៥០៨ </a:t>
            </a:r>
            <a:endParaRPr lang="ca-ES" sz="1800" dirty="0" smtClean="0">
              <a:latin typeface="Khmer OS" pitchFamily="2" charset="0"/>
              <a:cs typeface="Khmer OS" pitchFamily="2" charset="0"/>
            </a:endParaRPr>
          </a:p>
          <a:p>
            <a:pPr marL="0" indent="0">
              <a:spcAft>
                <a:spcPts val="1200"/>
              </a:spcAft>
              <a:buNone/>
            </a:pPr>
            <a:r>
              <a:rPr lang="ca-ES" sz="1800" b="1" dirty="0" smtClean="0">
                <a:latin typeface="Khmer OS" pitchFamily="2" charset="0"/>
                <a:cs typeface="Khmer OS" pitchFamily="2" charset="0"/>
              </a:rPr>
              <a:t>              </a:t>
            </a:r>
            <a:r>
              <a:rPr lang="km-KH" sz="1800" b="1" dirty="0" smtClean="0">
                <a:latin typeface="Khmer OS" pitchFamily="2" charset="0"/>
                <a:cs typeface="Khmer OS" pitchFamily="2" charset="0"/>
              </a:rPr>
              <a:t>៣. </a:t>
            </a:r>
            <a:r>
              <a:rPr lang="ca-ES" sz="1800" b="1" dirty="0">
                <a:latin typeface="Khmer OS" pitchFamily="2" charset="0"/>
                <a:cs typeface="Khmer OS" pitchFamily="2" charset="0"/>
              </a:rPr>
              <a:t>សរុបរួម </a:t>
            </a:r>
            <a:r>
              <a:rPr lang="km-KH" sz="1800" b="1" dirty="0">
                <a:latin typeface="Khmer OS" pitchFamily="2" charset="0"/>
                <a:cs typeface="Khmer OS" pitchFamily="2" charset="0"/>
              </a:rPr>
              <a:t>= ១ +២ </a:t>
            </a:r>
            <a:endParaRPr lang="ca-ES" sz="1800" b="1" dirty="0">
              <a:latin typeface="Khmer OS" pitchFamily="2" charset="0"/>
              <a:cs typeface="Khmer OS" pitchFamily="2" charset="0"/>
            </a:endParaRPr>
          </a:p>
          <a:p>
            <a:pPr marL="0" indent="0">
              <a:lnSpc>
                <a:spcPts val="2160"/>
              </a:lnSpc>
              <a:spcAft>
                <a:spcPts val="1200"/>
              </a:spcAft>
              <a:buNone/>
            </a:pPr>
            <a:endParaRPr lang="ca-ES" sz="1800" dirty="0" smtClean="0">
              <a:latin typeface="Khmer OS" pitchFamily="2" charset="0"/>
              <a:cs typeface="Khmer OS" pitchFamily="2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09065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72008" y="404664"/>
            <a:ext cx="8892480" cy="936104"/>
          </a:xfrm>
        </p:spPr>
        <p:txBody>
          <a:bodyPr>
            <a:normAutofit/>
          </a:bodyPr>
          <a:lstStyle/>
          <a:p>
            <a:pPr algn="ctr"/>
            <a:r>
              <a:rPr lang="km-KH" sz="1800" dirty="0" smtClean="0">
                <a:latin typeface="Khmer MEF2" panose="02000506000000020004" pitchFamily="2" charset="0"/>
                <a:cs typeface="Khmer MEF2" panose="02000506000000020004" pitchFamily="2" charset="0"/>
              </a:rPr>
              <a:t>ឧទាហរណ៍ការគណនាថវិការបស់សាលាបឋមសិក្សា(ក)</a:t>
            </a:r>
            <a:r>
              <a:rPr lang="en-US" sz="1800" dirty="0" smtClean="0">
                <a:latin typeface="Khmer MEF2" panose="02000506000000020004" pitchFamily="2" charset="0"/>
                <a:cs typeface="Khmer MEF2" panose="02000506000000020004" pitchFamily="2" charset="0"/>
              </a:rPr>
              <a:t> </a:t>
            </a:r>
            <a:r>
              <a:rPr lang="km-KH" sz="1800" dirty="0" smtClean="0">
                <a:latin typeface="Khmer MEF2" panose="02000506000000020004" pitchFamily="2" charset="0"/>
                <a:cs typeface="Khmer MEF2" panose="02000506000000020004" pitchFamily="2" charset="0"/>
              </a:rPr>
              <a:t>នៅតំបន់ធម្មតា (សាលាធំ អាទិភាព)</a:t>
            </a:r>
            <a:br>
              <a:rPr lang="km-KH" sz="1800" dirty="0" smtClean="0">
                <a:latin typeface="Khmer MEF2" panose="02000506000000020004" pitchFamily="2" charset="0"/>
                <a:cs typeface="Khmer MEF2" panose="02000506000000020004" pitchFamily="2" charset="0"/>
              </a:rPr>
            </a:br>
            <a:r>
              <a:rPr lang="km-KH" sz="1800" dirty="0" smtClean="0">
                <a:latin typeface="Khmer MEF2" panose="02000506000000020004" pitchFamily="2" charset="0"/>
                <a:cs typeface="Khmer MEF2" panose="02000506000000020004" pitchFamily="2" charset="0"/>
              </a:rPr>
              <a:t>សម្រាប់ផែនការយុទ្ធសាស្ត្រថវិកាឆ្នាំ២០២០-២០២២</a:t>
            </a:r>
            <a:br>
              <a:rPr lang="km-KH" sz="1800" dirty="0" smtClean="0">
                <a:latin typeface="Khmer MEF2" panose="02000506000000020004" pitchFamily="2" charset="0"/>
                <a:cs typeface="Khmer MEF2" panose="02000506000000020004" pitchFamily="2" charset="0"/>
              </a:rPr>
            </a:br>
            <a:endParaRPr lang="en-US" sz="1800" dirty="0">
              <a:latin typeface="Khmer MEF2" panose="02000506000000020004" pitchFamily="2" charset="0"/>
              <a:cs typeface="Khmer MEF2" panose="02000506000000020004" pitchFamily="2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7</a:t>
            </a:fld>
            <a:endParaRPr lang="tr-TR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1952378"/>
              </p:ext>
            </p:extLst>
          </p:nvPr>
        </p:nvGraphicFramePr>
        <p:xfrm>
          <a:off x="251520" y="1340768"/>
          <a:ext cx="8640960" cy="51125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6" name="Worksheet" r:id="rId3" imgW="9153571" imgH="3047874" progId="Excel.Sheet.12">
                  <p:link updateAutomatic="1"/>
                </p:oleObj>
              </mc:Choice>
              <mc:Fallback>
                <p:oleObj name="Worksheet" r:id="rId3" imgW="9153571" imgH="3047874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1520" y="1340768"/>
                        <a:ext cx="8640960" cy="511256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47732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72008" y="404664"/>
            <a:ext cx="8892480" cy="936104"/>
          </a:xfrm>
        </p:spPr>
        <p:txBody>
          <a:bodyPr>
            <a:normAutofit/>
          </a:bodyPr>
          <a:lstStyle/>
          <a:p>
            <a:pPr algn="ctr"/>
            <a:r>
              <a:rPr lang="km-KH" sz="1800" dirty="0">
                <a:latin typeface="Khmer MEF2" panose="02000506000000020004" pitchFamily="2" charset="0"/>
                <a:cs typeface="Khmer MEF2" panose="02000506000000020004" pitchFamily="2" charset="0"/>
              </a:rPr>
              <a:t>ការវិភាជថវិកាទៅតាមមុខសញ្ញាចំណាយសម្រាប់</a:t>
            </a:r>
            <a:r>
              <a:rPr lang="km-KH" sz="1800" dirty="0" smtClean="0">
                <a:latin typeface="Khmer MEF2" panose="02000506000000020004" pitchFamily="2" charset="0"/>
                <a:cs typeface="Khmer MEF2" panose="02000506000000020004" pitchFamily="2" charset="0"/>
              </a:rPr>
              <a:t>ផែនការយុទ្ធសាស្ត្រថវិកាឆ្នាំ២០២០-២០២២</a:t>
            </a:r>
            <a:br>
              <a:rPr lang="km-KH" sz="1800" dirty="0" smtClean="0">
                <a:latin typeface="Khmer MEF2" panose="02000506000000020004" pitchFamily="2" charset="0"/>
                <a:cs typeface="Khmer MEF2" panose="02000506000000020004" pitchFamily="2" charset="0"/>
              </a:rPr>
            </a:br>
            <a:endParaRPr lang="en-US" sz="1800" dirty="0">
              <a:latin typeface="Khmer MEF2" panose="02000506000000020004" pitchFamily="2" charset="0"/>
              <a:cs typeface="Khmer MEF2" panose="02000506000000020004" pitchFamily="2" charset="0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7129554"/>
              </p:ext>
            </p:extLst>
          </p:nvPr>
        </p:nvGraphicFramePr>
        <p:xfrm>
          <a:off x="251520" y="1196752"/>
          <a:ext cx="8640960" cy="53285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5" name="Worksheet" r:id="rId3" imgW="14620842" imgH="7410298" progId="Excel.Sheet.12">
                  <p:link updateAutomatic="1"/>
                </p:oleObj>
              </mc:Choice>
              <mc:Fallback>
                <p:oleObj name="Worksheet" r:id="rId3" imgW="14620842" imgH="7410298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1520" y="1196752"/>
                        <a:ext cx="8640960" cy="53285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32409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8" y="404664"/>
            <a:ext cx="8892480" cy="936104"/>
          </a:xfrm>
        </p:spPr>
        <p:txBody>
          <a:bodyPr>
            <a:normAutofit/>
          </a:bodyPr>
          <a:lstStyle/>
          <a:p>
            <a:pPr algn="ctr"/>
            <a:r>
              <a:rPr lang="km-KH" sz="1800" dirty="0" smtClean="0">
                <a:latin typeface="Khmer MEF2" panose="02000506000000020004" pitchFamily="2" charset="0"/>
                <a:cs typeface="Khmer MEF2" panose="02000506000000020004" pitchFamily="2" charset="0"/>
              </a:rPr>
              <a:t>ការគណនាកញ្ចប់ថវិកាប្រចាំឆ្នាំ២០២០ របស់សាលាបឋមសិក្សា(ក)</a:t>
            </a:r>
            <a:r>
              <a:rPr lang="en-US" sz="1800" dirty="0" smtClean="0">
                <a:latin typeface="Khmer MEF2" panose="02000506000000020004" pitchFamily="2" charset="0"/>
                <a:cs typeface="Khmer MEF2" panose="02000506000000020004" pitchFamily="2" charset="0"/>
              </a:rPr>
              <a:t> </a:t>
            </a:r>
            <a:r>
              <a:rPr lang="km-KH" sz="1800" dirty="0" smtClean="0">
                <a:latin typeface="Khmer MEF2" panose="02000506000000020004" pitchFamily="2" charset="0"/>
                <a:cs typeface="Khmer MEF2" panose="02000506000000020004" pitchFamily="2" charset="0"/>
              </a:rPr>
              <a:t/>
            </a:r>
            <a:br>
              <a:rPr lang="km-KH" sz="1800" dirty="0" smtClean="0">
                <a:latin typeface="Khmer MEF2" panose="02000506000000020004" pitchFamily="2" charset="0"/>
                <a:cs typeface="Khmer MEF2" panose="02000506000000020004" pitchFamily="2" charset="0"/>
              </a:rPr>
            </a:br>
            <a:r>
              <a:rPr lang="km-KH" sz="1800" dirty="0" smtClean="0">
                <a:latin typeface="Khmer MEF2" panose="02000506000000020004" pitchFamily="2" charset="0"/>
                <a:cs typeface="Khmer MEF2" panose="02000506000000020004" pitchFamily="2" charset="0"/>
              </a:rPr>
              <a:t>នៅតំបន់ធម្មតា (សាលាធំ អាទិភាព)</a:t>
            </a:r>
            <a:br>
              <a:rPr lang="km-KH" sz="1800" dirty="0" smtClean="0">
                <a:latin typeface="Khmer MEF2" panose="02000506000000020004" pitchFamily="2" charset="0"/>
                <a:cs typeface="Khmer MEF2" panose="02000506000000020004" pitchFamily="2" charset="0"/>
              </a:rPr>
            </a:br>
            <a:endParaRPr lang="en-US" sz="1800" dirty="0">
              <a:latin typeface="Khmer MEF2" panose="02000506000000020004" pitchFamily="2" charset="0"/>
              <a:cs typeface="Khmer MEF2" panose="02000506000000020004" pitchFamily="2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C945-F3F9-45C8-9D54-A385B1A440CE}" type="slidenum">
              <a:rPr lang="tr-TR" smtClean="0"/>
              <a:pPr/>
              <a:t>9</a:t>
            </a:fld>
            <a:endParaRPr lang="tr-TR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3026966"/>
              </p:ext>
            </p:extLst>
          </p:nvPr>
        </p:nvGraphicFramePr>
        <p:xfrm>
          <a:off x="251520" y="1340768"/>
          <a:ext cx="8640960" cy="51125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7" name="Worksheet" r:id="rId3" imgW="9153571" imgH="2152705" progId="Excel.Sheet.12">
                  <p:link updateAutomatic="1"/>
                </p:oleObj>
              </mc:Choice>
              <mc:Fallback>
                <p:oleObj name="Worksheet" r:id="rId3" imgW="9153571" imgH="2152705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1520" y="1340768"/>
                        <a:ext cx="8640960" cy="511256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50310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lemental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9859</TotalTime>
  <Words>230</Words>
  <Application>Microsoft Office PowerPoint</Application>
  <PresentationFormat>On-screen Show (4:3)</PresentationFormat>
  <Paragraphs>95</Paragraphs>
  <Slides>13</Slides>
  <Notes>6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Links</vt:lpstr>
      </vt:variant>
      <vt:variant>
        <vt:i4>6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Akış</vt:lpstr>
      <vt:lpstr>G:\SOF\Presentation\ការគណនា និងវិភាជន៍ថវិកា (2020).xlsx!type of exp (២០២០-២០២២)!R2C1:R14C13</vt:lpstr>
      <vt:lpstr>G:\SOF\Presentation\ការគណនា និងវិភាជន៍ថវិកា (2020).xlsx!type of exp!R2C1:R13C5</vt:lpstr>
      <vt:lpstr>D:\SOF\SOF (Last Revise)\SOF Templates (2).xls!តារាង ១.១!R4C1:R21C19</vt:lpstr>
      <vt:lpstr>G:\SOF\Presentation\ការគណនា និងវិភាជន៍ថវិកា (2020).xlsx!Annual Plan!R1C1:R15C11</vt:lpstr>
      <vt:lpstr>D:\SOF\Presentation\ការគណនា និងវិភាជន៍ថវិកា (2020).xlsx!2020-2022!R2C1:R11C8</vt:lpstr>
      <vt:lpstr>D:\SOF\Presentation\ការគណនា និងវិភាជន៍ថវិកា (2020).xlsx!2020!R2C1:R8C8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ឧទាហរណ៍ការគណនាថវិការបស់សាលាបឋមសិក្សា(ក) នៅតំបន់ធម្មតា (សាលាធំ អាទិភាព) សម្រាប់ផែនការយុទ្ធសាស្ត្រថវិកាឆ្នាំ២០២០-២០២២ </vt:lpstr>
      <vt:lpstr>ការវិភាជថវិកាទៅតាមមុខសញ្ញាចំណាយសម្រាប់ផែនការយុទ្ធសាស្ត្រថវិកាឆ្នាំ២០២០-២០២២ </vt:lpstr>
      <vt:lpstr>ការគណនាកញ្ចប់ថវិកាប្រចាំឆ្នាំ២០២០ របស់សាលាបឋមសិក្សា(ក)  នៅតំបន់ធម្មតា (សាលាធំ អាទិភាព) </vt:lpstr>
      <vt:lpstr>ការវិភាជថវិកាទៅតាមមុខសញ្ញាចំណាយប្រចាំឆ្នាំ២០២០</vt:lpstr>
      <vt:lpstr>PowerPoint Presentation</vt:lpstr>
      <vt:lpstr>ផែនការថវិកាសម្រាប់មូលនីធិដំណើរការសាលារៀនសាធារណៈឆ្នាំ២០២០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Asus</dc:creator>
  <cp:lastModifiedBy>USER</cp:lastModifiedBy>
  <cp:revision>748</cp:revision>
  <cp:lastPrinted>2018-05-10T07:18:52Z</cp:lastPrinted>
  <dcterms:created xsi:type="dcterms:W3CDTF">2014-06-18T13:33:51Z</dcterms:created>
  <dcterms:modified xsi:type="dcterms:W3CDTF">2019-04-07T05:13:21Z</dcterms:modified>
</cp:coreProperties>
</file>